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B8005"/>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napVertSplitter="1" vertBarState="minimized" horzBarState="maximized">
    <p:restoredLeft sz="7649" autoAdjust="0"/>
    <p:restoredTop sz="94660"/>
  </p:normalViewPr>
  <p:slideViewPr>
    <p:cSldViewPr showGuides="1">
      <p:cViewPr>
        <p:scale>
          <a:sx n="100" d="100"/>
          <a:sy n="100" d="100"/>
        </p:scale>
        <p:origin x="-2490" y="-342"/>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23336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dirty="0" smtClean="0">
                          <a:solidFill>
                            <a:srgbClr val="002060"/>
                          </a:solidFill>
                          <a:latin typeface="Times New Roman" panose="02020603050405020304" pitchFamily="18" charset="0"/>
                          <a:cs typeface="Times New Roman" panose="02020603050405020304" pitchFamily="18" charset="0"/>
                        </a:rPr>
                        <a:t>271АУА </a:t>
                      </a:r>
                      <a:r>
                        <a:rPr lang="kk-KZ" altLang="x-none" sz="1600" b="1" i="1" dirty="0">
                          <a:solidFill>
                            <a:srgbClr val="002060"/>
                          </a:solidFill>
                          <a:latin typeface="Times New Roman" panose="02020603050405020304" pitchFamily="18" charset="0"/>
                          <a:cs typeface="Times New Roman" panose="02020603050405020304" pitchFamily="18" charset="0"/>
                        </a:rPr>
                        <a:t>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2023 жыл </a:t>
                      </a:r>
                      <a:r>
                        <a:rPr lang="kk-KZ" altLang="zh-CN" sz="1200" b="1" i="1" u="none" kern="1200" baseline="0" dirty="0" smtClean="0">
                          <a:solidFill>
                            <a:schemeClr val="tx1"/>
                          </a:solidFill>
                          <a:latin typeface="Times New Roman" pitchFamily="18" charset="0"/>
                          <a:ea typeface="+mn-ea"/>
                          <a:cs typeface="Times New Roman" pitchFamily="18" charset="0"/>
                        </a:rPr>
                        <a:t>28 </a:t>
                      </a:r>
                      <a:r>
                        <a:rPr lang="kk-KZ" altLang="zh-CN" sz="1200" b="1" i="1" u="none" kern="1200" baseline="0" dirty="0">
                          <a:solidFill>
                            <a:schemeClr val="tx1"/>
                          </a:solidFill>
                          <a:latin typeface="Times New Roman" pitchFamily="18" charset="0"/>
                          <a:ea typeface="+mn-ea"/>
                          <a:cs typeface="Times New Roman" pitchFamily="18" charset="0"/>
                        </a:rPr>
                        <a:t>қыркүйек</a:t>
                      </a:r>
                      <a:endParaRPr lang="zh-CN" altLang="x-none" sz="1200" b="1" i="1" dirty="0">
                        <a:solidFill>
                          <a:srgbClr val="002060"/>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724895798"/>
              </p:ext>
            </p:extLst>
          </p:nvPr>
        </p:nvGraphicFramePr>
        <p:xfrm>
          <a:off x="5088998" y="6527166"/>
          <a:ext cx="4628106" cy="320040"/>
        </p:xfrm>
        <a:graphic>
          <a:graphicData uri="http://schemas.openxmlformats.org/drawingml/2006/table">
            <a:tbl>
              <a:tblPr/>
              <a:tblGrid>
                <a:gridCol w="4628106">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53000" y="3531460"/>
            <a:ext cx="4829201"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28 </a:t>
            </a:r>
            <a:r>
              <a:rPr lang="kk-KZ" altLang="ru-RU" sz="1200" b="1" dirty="0">
                <a:solidFill>
                  <a:srgbClr val="000000"/>
                </a:solidFill>
                <a:latin typeface="Times New Roman" pitchFamily="18" charset="0"/>
                <a:cs typeface="Times New Roman" pitchFamily="18" charset="0"/>
              </a:rPr>
              <a:t>қыркүйек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907291140"/>
              </p:ext>
            </p:extLst>
          </p:nvPr>
        </p:nvGraphicFramePr>
        <p:xfrm>
          <a:off x="5026040" y="3996001"/>
          <a:ext cx="4679488" cy="2522624"/>
        </p:xfrm>
        <a:graphic>
          <a:graphicData uri="http://schemas.openxmlformats.org/drawingml/2006/table">
            <a:tbl>
              <a:tblPr firstRow="1" bandRow="1">
                <a:tableStyleId>{5C22544A-7EE6-4342-B048-85BDC9FD1C3A}</a:tableStyleId>
              </a:tblPr>
              <a:tblGrid>
                <a:gridCol w="1800642">
                  <a:extLst>
                    <a:ext uri="{9D8B030D-6E8A-4147-A177-3AD203B41FA5}">
                      <a16:colId xmlns:a16="http://schemas.microsoft.com/office/drawing/2014/main" xmlns="" val="3583770891"/>
                    </a:ext>
                  </a:extLst>
                </a:gridCol>
                <a:gridCol w="1436606">
                  <a:extLst>
                    <a:ext uri="{9D8B030D-6E8A-4147-A177-3AD203B41FA5}">
                      <a16:colId xmlns:a16="http://schemas.microsoft.com/office/drawing/2014/main" xmlns="" val="1276116030"/>
                    </a:ext>
                  </a:extLst>
                </a:gridCol>
                <a:gridCol w="1442240">
                  <a:extLst>
                    <a:ext uri="{9D8B030D-6E8A-4147-A177-3AD203B41FA5}">
                      <a16:colId xmlns:a16="http://schemas.microsoft.com/office/drawing/2014/main" xmlns="" val="2096923049"/>
                    </a:ext>
                  </a:extLst>
                </a:gridCol>
              </a:tblGrid>
              <a:tr h="679571">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0</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3020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0,03</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3020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977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kk-KZ" sz="1000" b="0" i="0" u="none" strike="noStrike" dirty="0" smtClean="0">
                          <a:solidFill>
                            <a:srgbClr val="000000"/>
                          </a:solidFill>
                          <a:effectLst/>
                          <a:latin typeface="Times New Roman" panose="02020603050405020304" pitchFamily="18" charset="0"/>
                        </a:rPr>
                        <a:t>0,2</a:t>
                      </a:r>
                      <a:endParaRPr lang="kk-KZ"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31232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128</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0,32</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6"/>
                  </a:ext>
                </a:extLst>
              </a:tr>
              <a:tr h="31232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7"/>
                  </a:ext>
                </a:extLst>
              </a:tr>
            </a:tbl>
          </a:graphicData>
        </a:graphic>
      </p:graphicFrame>
      <p:sp>
        <p:nvSpPr>
          <p:cNvPr id="16" name="Прямоугольник 15"/>
          <p:cNvSpPr/>
          <p:nvPr/>
        </p:nvSpPr>
        <p:spPr>
          <a:xfrm>
            <a:off x="5025008" y="188640"/>
            <a:ext cx="4680520" cy="1954381"/>
          </a:xfrm>
          <a:prstGeom prst="rect">
            <a:avLst/>
          </a:prstGeom>
        </p:spPr>
        <p:txBody>
          <a:bodyPr wrap="square">
            <a:spAutoFit/>
          </a:bodyPr>
          <a:lstStyle/>
          <a:p>
            <a:pPr lvl="0" algn="ctr"/>
            <a:r>
              <a:rPr lang="ru-RU" altLang="ru-RU" sz="1100" b="1" dirty="0">
                <a:latin typeface="Times New Roman" pitchFamily="18" charset="0"/>
                <a:cs typeface="Times New Roman" pitchFamily="18" charset="0"/>
              </a:rPr>
              <a:t>Петропавл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a:t>
            </a:r>
            <a:r>
              <a:rPr lang="ru-RU" altLang="ru-RU" sz="1100" b="1" dirty="0" smtClean="0">
                <a:solidFill>
                  <a:srgbClr val="000000"/>
                </a:solidFill>
                <a:latin typeface="Times New Roman" pitchFamily="18" charset="0"/>
                <a:cs typeface="Times New Roman" pitchFamily="18" charset="0"/>
              </a:rPr>
              <a:t>29 </a:t>
            </a:r>
            <a:r>
              <a:rPr lang="ru-RU" altLang="ru-RU" sz="1100" b="1" dirty="0" err="1">
                <a:solidFill>
                  <a:srgbClr val="000000"/>
                </a:solidFill>
                <a:latin typeface="Times New Roman" pitchFamily="18" charset="0"/>
                <a:cs typeface="Times New Roman" pitchFamily="18" charset="0"/>
              </a:rPr>
              <a:t>қыркүйекке</a:t>
            </a:r>
            <a:r>
              <a:rPr lang="ru-RU" altLang="ru-RU" sz="1100" b="1" dirty="0">
                <a:solidFill>
                  <a:srgbClr val="000000"/>
                </a:solidFill>
                <a:latin typeface="Times New Roman" pitchFamily="18" charset="0"/>
                <a:cs typeface="Times New Roman" pitchFamily="18" charset="0"/>
              </a:rPr>
              <a:t> </a:t>
            </a:r>
            <a:r>
              <a:rPr lang="kk-KZ"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lvl="0"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28 қыркүйекке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29 қыркүйекке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2563" algn="just"/>
            <a:r>
              <a:rPr lang="kk-KZ" sz="1100" dirty="0">
                <a:latin typeface="Times New Roman" pitchFamily="18" charset="0"/>
                <a:cs typeface="Times New Roman" pitchFamily="18" charset="0"/>
              </a:rPr>
              <a:t>Көшпелі бұлтты, </a:t>
            </a:r>
            <a:r>
              <a:rPr lang="kk-KZ" sz="1100" dirty="0" smtClean="0">
                <a:latin typeface="Times New Roman" pitchFamily="18" charset="0"/>
                <a:cs typeface="Times New Roman" pitchFamily="18" charset="0"/>
              </a:rPr>
              <a:t>жауын-шашынсыз. Батыстан, оңтүстік-батыстан жел </a:t>
            </a:r>
            <a:r>
              <a:rPr lang="kk-KZ" sz="1100" dirty="0">
                <a:latin typeface="Times New Roman" pitchFamily="18" charset="0"/>
                <a:cs typeface="Times New Roman" pitchFamily="18" charset="0"/>
              </a:rPr>
              <a:t>соғады, </a:t>
            </a:r>
            <a:r>
              <a:rPr lang="kk-KZ" sz="1100" dirty="0" smtClean="0">
                <a:latin typeface="Times New Roman" pitchFamily="18" charset="0"/>
                <a:cs typeface="Times New Roman" pitchFamily="18" charset="0"/>
              </a:rPr>
              <a:t>түнде күші 5-10, күндіз 9-14 м/с</a:t>
            </a:r>
            <a:r>
              <a:rPr lang="kk-KZ" sz="1100" dirty="0">
                <a:latin typeface="Times New Roman" pitchFamily="18" charset="0"/>
                <a:cs typeface="Times New Roman" pitchFamily="18" charset="0"/>
              </a:rPr>
              <a:t>. Ауа температурасы түнде  </a:t>
            </a:r>
            <a:r>
              <a:rPr lang="kk-KZ" sz="1100" dirty="0" smtClean="0">
                <a:latin typeface="Times New Roman" pitchFamily="18" charset="0"/>
                <a:cs typeface="Times New Roman" pitchFamily="18" charset="0"/>
              </a:rPr>
              <a:t>               4-6, </a:t>
            </a:r>
            <a:r>
              <a:rPr lang="kk-KZ" sz="1100" dirty="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15-17 градус </a:t>
            </a:r>
            <a:r>
              <a:rPr lang="kk-KZ" sz="1100" dirty="0">
                <a:latin typeface="Times New Roman" pitchFamily="18" charset="0"/>
                <a:cs typeface="Times New Roman" pitchFamily="18" charset="0"/>
              </a:rPr>
              <a:t>жылы.</a:t>
            </a:r>
          </a:p>
          <a:p>
            <a:pPr indent="182563" algn="ctr">
              <a:tabLst>
                <a:tab pos="180975" algn="l"/>
              </a:tabLst>
            </a:pPr>
            <a:r>
              <a:rPr lang="kk-KZ" altLang="ru-RU" sz="1100" b="1" dirty="0" smtClean="0">
                <a:solidFill>
                  <a:srgbClr val="000000"/>
                </a:solidFill>
                <a:latin typeface="Times New Roman" pitchFamily="18" charset="0"/>
                <a:cs typeface="Times New Roman" pitchFamily="18" charset="0"/>
              </a:rPr>
              <a:t>30 </a:t>
            </a:r>
            <a:r>
              <a:rPr lang="kk-KZ" sz="1100" b="1" dirty="0" smtClean="0">
                <a:latin typeface="Times New Roman" pitchFamily="18" charset="0"/>
                <a:cs typeface="Times New Roman" pitchFamily="18" charset="0"/>
              </a:rPr>
              <a:t>қыркуйекке</a:t>
            </a:r>
            <a:r>
              <a:rPr lang="kk-KZ" altLang="ru-RU" sz="1100" b="1" dirty="0" smtClean="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2023 </a:t>
            </a:r>
            <a:r>
              <a:rPr lang="ru-RU" altLang="ru-RU" sz="1100" b="1" dirty="0" err="1">
                <a:solidFill>
                  <a:srgbClr val="000000"/>
                </a:solidFill>
                <a:latin typeface="Times New Roman" pitchFamily="18" charset="0"/>
                <a:cs typeface="Times New Roman" pitchFamily="18" charset="0"/>
              </a:rPr>
              <a:t>жылғы</a:t>
            </a:r>
            <a:r>
              <a:rPr lang="ru-RU" altLang="ru-RU" sz="1100" b="1" dirty="0">
                <a:solidFill>
                  <a:srgbClr val="000000"/>
                </a:solidFill>
                <a:latin typeface="Times New Roman" pitchFamily="18" charset="0"/>
                <a:cs typeface="Times New Roman" pitchFamily="18" charset="0"/>
              </a:rPr>
              <a:t> </a:t>
            </a:r>
            <a:r>
              <a:rPr lang="kk-KZ" altLang="ru-RU" sz="1100" b="1" dirty="0" smtClean="0">
                <a:solidFill>
                  <a:srgbClr val="000000"/>
                </a:solidFill>
                <a:latin typeface="Times New Roman" pitchFamily="18" charset="0"/>
                <a:cs typeface="Times New Roman" pitchFamily="18" charset="0"/>
              </a:rPr>
              <a:t>29 </a:t>
            </a:r>
            <a:r>
              <a:rPr lang="kk-KZ" altLang="ru-RU" sz="1100" b="1" dirty="0">
                <a:solidFill>
                  <a:srgbClr val="000000"/>
                </a:solidFill>
                <a:latin typeface="Times New Roman" pitchFamily="18" charset="0"/>
                <a:cs typeface="Times New Roman" pitchFamily="18" charset="0"/>
              </a:rPr>
              <a:t>қыркуйекке </a:t>
            </a:r>
            <a:r>
              <a:rPr lang="ru-RU" altLang="ru-RU" sz="1100" b="1" dirty="0">
                <a:solidFill>
                  <a:srgbClr val="000000"/>
                </a:solidFill>
                <a:latin typeface="Times New Roman" pitchFamily="18" charset="0"/>
                <a:cs typeface="Times New Roman" pitchFamily="18" charset="0"/>
              </a:rPr>
              <a:t>21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smtClean="0">
                <a:solidFill>
                  <a:srgbClr val="000000"/>
                </a:solidFill>
                <a:latin typeface="Times New Roman" pitchFamily="18" charset="0"/>
                <a:cs typeface="Times New Roman" pitchFamily="18" charset="0"/>
              </a:rPr>
              <a:t>30 </a:t>
            </a:r>
            <a:r>
              <a:rPr lang="kk-KZ" sz="1100" b="1" dirty="0">
                <a:latin typeface="Times New Roman" pitchFamily="18" charset="0"/>
                <a:cs typeface="Times New Roman" pitchFamily="18" charset="0"/>
              </a:rPr>
              <a:t>қыркуйекке</a:t>
            </a:r>
            <a:r>
              <a:rPr lang="kk-KZ" altLang="ru-RU" sz="1100" b="1" dirty="0">
                <a:solidFill>
                  <a:srgbClr val="000000"/>
                </a:solidFill>
                <a:latin typeface="Times New Roman" pitchFamily="18" charset="0"/>
                <a:cs typeface="Times New Roman" pitchFamily="18" charset="0"/>
              </a:rPr>
              <a:t> </a:t>
            </a:r>
            <a:r>
              <a:rPr lang="ru-RU" sz="1100" b="1" dirty="0">
                <a:solidFill>
                  <a:srgbClr val="000000"/>
                </a:solidFill>
                <a:latin typeface="Times New Roman" pitchFamily="18" charset="0"/>
                <a:cs typeface="Times New Roman" pitchFamily="18" charset="0"/>
              </a:rPr>
              <a:t>09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smtClean="0">
                <a:latin typeface="Times New Roman" pitchFamily="18" charset="0"/>
                <a:cs typeface="Times New Roman" pitchFamily="18" charset="0"/>
              </a:rPr>
              <a:t>Көшпелі бұлтты, жауын-шашынсыз. </a:t>
            </a:r>
            <a:r>
              <a:rPr lang="kk-KZ" sz="1100" smtClean="0">
                <a:latin typeface="Times New Roman" pitchFamily="18" charset="0"/>
                <a:cs typeface="Times New Roman" pitchFamily="18" charset="0"/>
              </a:rPr>
              <a:t>Солтүстік-шығыстан жел </a:t>
            </a:r>
            <a:r>
              <a:rPr lang="kk-KZ" sz="1100" dirty="0">
                <a:latin typeface="Times New Roman" pitchFamily="18" charset="0"/>
                <a:cs typeface="Times New Roman" pitchFamily="18" charset="0"/>
              </a:rPr>
              <a:t>соғады, күші 9-14 м/с. </a:t>
            </a:r>
            <a:r>
              <a:rPr lang="ru-RU" sz="1100" dirty="0" err="1">
                <a:latin typeface="Times New Roman" pitchFamily="18" charset="0"/>
                <a:cs typeface="Times New Roman" pitchFamily="18" charset="0"/>
              </a:rPr>
              <a:t>Ауа</a:t>
            </a:r>
            <a:r>
              <a:rPr lang="ru-RU" sz="1100" dirty="0">
                <a:latin typeface="Times New Roman" pitchFamily="18" charset="0"/>
                <a:cs typeface="Times New Roman" pitchFamily="18" charset="0"/>
              </a:rPr>
              <a:t> </a:t>
            </a:r>
            <a:r>
              <a:rPr lang="ru-RU" sz="1100" dirty="0" err="1">
                <a:latin typeface="Times New Roman" pitchFamily="18" charset="0"/>
                <a:cs typeface="Times New Roman" pitchFamily="18" charset="0"/>
              </a:rPr>
              <a:t>температурасы</a:t>
            </a:r>
            <a:r>
              <a:rPr lang="ru-RU" sz="1100" dirty="0">
                <a:latin typeface="Times New Roman" pitchFamily="18" charset="0"/>
                <a:cs typeface="Times New Roman" pitchFamily="18" charset="0"/>
              </a:rPr>
              <a:t>  </a:t>
            </a:r>
            <a:r>
              <a:rPr lang="ru-RU" sz="1100" dirty="0" smtClean="0">
                <a:latin typeface="Times New Roman" pitchFamily="18" charset="0"/>
                <a:cs typeface="Times New Roman" pitchFamily="18" charset="0"/>
              </a:rPr>
              <a:t>5-7 </a:t>
            </a:r>
            <a:r>
              <a:rPr lang="kk-KZ" sz="1100" dirty="0" smtClean="0">
                <a:latin typeface="Times New Roman" pitchFamily="18" charset="0"/>
                <a:cs typeface="Times New Roman" pitchFamily="18" charset="0"/>
              </a:rPr>
              <a:t>градус </a:t>
            </a:r>
            <a:r>
              <a:rPr lang="kk-KZ" sz="1100" dirty="0">
                <a:latin typeface="Times New Roman" pitchFamily="18" charset="0"/>
                <a:cs typeface="Times New Roman" pitchFamily="18" charset="0"/>
              </a:rPr>
              <a:t>жылы.</a:t>
            </a:r>
            <a:endParaRPr lang="ru-RU" altLang="en-US" sz="1100" dirty="0">
              <a:solidFill>
                <a:srgbClr val="000000"/>
              </a:solidFill>
              <a:latin typeface="Times New Roman" pitchFamily="18" charset="0"/>
              <a:cs typeface="Times New Roman" pitchFamily="18" charset="0"/>
              <a:sym typeface="+mn-ea"/>
            </a:endParaRPr>
          </a:p>
        </p:txBody>
      </p:sp>
      <p:sp>
        <p:nvSpPr>
          <p:cNvPr id="20" name="TextBox 13"/>
          <p:cNvSpPr txBox="1"/>
          <p:nvPr/>
        </p:nvSpPr>
        <p:spPr>
          <a:xfrm>
            <a:off x="5025008" y="2276872"/>
            <a:ext cx="4680520" cy="1015663"/>
          </a:xfrm>
          <a:prstGeom prst="rect">
            <a:avLst/>
          </a:prstGeom>
          <a:solidFill>
            <a:schemeClr val="bg1"/>
          </a:solidFill>
          <a:effectLst>
            <a:outerShdw blurRad="50800" dist="38100" dir="16200000"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200" dirty="0">
                <a:solidFill>
                  <a:schemeClr val="tx1"/>
                </a:solidFill>
                <a:latin typeface="Times New Roman" pitchFamily="18" charset="0"/>
                <a:cs typeface="Times New Roman" pitchFamily="18" charset="0"/>
              </a:rPr>
              <a:t>2023 </a:t>
            </a:r>
            <a:r>
              <a:rPr lang="ru-RU" sz="1200" dirty="0" err="1">
                <a:solidFill>
                  <a:schemeClr val="tx1"/>
                </a:solidFill>
                <a:latin typeface="Times New Roman" pitchFamily="18" charset="0"/>
                <a:cs typeface="Times New Roman" pitchFamily="18" charset="0"/>
              </a:rPr>
              <a:t>жылдың</a:t>
            </a:r>
            <a:r>
              <a:rPr lang="ru-RU" sz="1200" dirty="0">
                <a:solidFill>
                  <a:schemeClr val="tx1"/>
                </a:solidFill>
                <a:latin typeface="Times New Roman" pitchFamily="18" charset="0"/>
                <a:cs typeface="Times New Roman" pitchFamily="18" charset="0"/>
              </a:rPr>
              <a:t> </a:t>
            </a:r>
            <a:r>
              <a:rPr lang="kk-KZ" sz="1200" dirty="0" smtClean="0">
                <a:solidFill>
                  <a:srgbClr val="000000"/>
                </a:solidFill>
                <a:latin typeface="Times New Roman" pitchFamily="18" charset="0"/>
                <a:cs typeface="Times New Roman" pitchFamily="18" charset="0"/>
              </a:rPr>
              <a:t>29 </a:t>
            </a:r>
            <a:r>
              <a:rPr lang="kk-KZ" sz="1200" dirty="0">
                <a:solidFill>
                  <a:srgbClr val="000000"/>
                </a:solidFill>
                <a:latin typeface="Times New Roman" pitchFamily="18" charset="0"/>
                <a:cs typeface="Times New Roman" pitchFamily="18" charset="0"/>
              </a:rPr>
              <a:t>қыркүйекте</a:t>
            </a:r>
            <a:r>
              <a:rPr lang="kk-KZ" sz="1200" dirty="0">
                <a:solidFill>
                  <a:schemeClr val="tx1"/>
                </a:solidFill>
                <a:latin typeface="Times New Roman" pitchFamily="18" charset="0"/>
                <a:cs typeface="Times New Roman" pitchFamily="18" charset="0"/>
              </a:rPr>
              <a:t>,</a:t>
            </a:r>
            <a:r>
              <a:rPr lang="ru-RU" sz="1200" dirty="0">
                <a:solidFill>
                  <a:schemeClr val="tx1"/>
                </a:solidFill>
                <a:latin typeface="Times New Roman" pitchFamily="18" charset="0"/>
                <a:cs typeface="Times New Roman" pitchFamily="18" charset="0"/>
              </a:rPr>
              <a:t> </a:t>
            </a:r>
            <a:r>
              <a:rPr lang="ru-RU" sz="1200" dirty="0" smtClean="0">
                <a:solidFill>
                  <a:schemeClr val="tx1"/>
                </a:solidFill>
                <a:latin typeface="Times New Roman" pitchFamily="18" charset="0"/>
                <a:cs typeface="Times New Roman" pitchFamily="18" charset="0"/>
              </a:rPr>
              <a:t>30 </a:t>
            </a:r>
            <a:r>
              <a:rPr lang="kk-KZ" sz="1200" dirty="0">
                <a:solidFill>
                  <a:schemeClr val="tx1"/>
                </a:solidFill>
                <a:latin typeface="Times New Roman" pitchFamily="18" charset="0"/>
                <a:cs typeface="Times New Roman" pitchFamily="18" charset="0"/>
              </a:rPr>
              <a:t>қыркуйекте</a:t>
            </a:r>
            <a:r>
              <a:rPr lang="kk-KZ" altLang="ru-RU" sz="1200" b="1" dirty="0">
                <a:solidFill>
                  <a:srgbClr val="000000"/>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қараған түні метеорологиялық жағдайлар қала атмосферасында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ластаушы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заттардың сейілуіне</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ықпал етеді</a:t>
            </a:r>
            <a:r>
              <a:rPr lang="ru-RU" sz="1200" dirty="0">
                <a:solidFill>
                  <a:schemeClr val="tx1"/>
                </a:solidFill>
                <a:latin typeface="Times New Roman" pitchFamily="18" charset="0"/>
                <a:cs typeface="Times New Roman" pitchFamily="18" charset="0"/>
              </a:rPr>
              <a:t>. </a:t>
            </a:r>
          </a:p>
          <a:p>
            <a:pPr indent="180975" algn="just"/>
            <a:r>
              <a:rPr lang="ru-RU" sz="1200" dirty="0" err="1">
                <a:solidFill>
                  <a:schemeClr val="tx1"/>
                </a:solidFill>
                <a:latin typeface="Times New Roman" pitchFamily="18" charset="0"/>
                <a:cs typeface="Times New Roman" pitchFamily="18" charset="0"/>
              </a:rPr>
              <a:t>Жалпы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қала бойынша</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ауаның ластану</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деңгейі төмен болады</a:t>
            </a:r>
            <a:r>
              <a:rPr lang="ru-RU" sz="1200" dirty="0">
                <a:solidFill>
                  <a:schemeClr val="tx1"/>
                </a:solidFill>
                <a:latin typeface="Times New Roman" pitchFamily="18" charset="0"/>
                <a:cs typeface="Times New Roman" pitchFamily="18" charset="0"/>
              </a:rPr>
              <a:t> </a:t>
            </a:r>
            <a:r>
              <a:rPr lang="ru-RU" sz="1200" dirty="0" err="1">
                <a:solidFill>
                  <a:schemeClr val="tx1"/>
                </a:solidFill>
                <a:latin typeface="Times New Roman" pitchFamily="18" charset="0"/>
                <a:cs typeface="Times New Roman" pitchFamily="18" charset="0"/>
              </a:rPr>
              <a:t>деп</a:t>
            </a:r>
            <a:r>
              <a:rPr lang="ru-RU" sz="1200" dirty="0">
                <a:solidFill>
                  <a:schemeClr val="tx1"/>
                </a:solidFill>
                <a:latin typeface="Times New Roman" pitchFamily="18" charset="0"/>
                <a:cs typeface="Times New Roman" pitchFamily="18" charset="0"/>
              </a:rPr>
              <a:t> </a:t>
            </a:r>
            <a:r>
              <a:rPr lang="kk-KZ" sz="1200" dirty="0">
                <a:solidFill>
                  <a:schemeClr val="tx1"/>
                </a:solidFill>
                <a:latin typeface="Times New Roman" pitchFamily="18" charset="0"/>
                <a:cs typeface="Times New Roman" pitchFamily="18" charset="0"/>
              </a:rPr>
              <a:t>күтіледі</a:t>
            </a:r>
            <a:r>
              <a:rPr lang="ru-RU" sz="1200" dirty="0">
                <a:solidFill>
                  <a:schemeClr val="tx1"/>
                </a:solidFill>
                <a:latin typeface="Times New Roman" pitchFamily="18" charset="0"/>
                <a:cs typeface="Times New Roman" pitchFamily="18" charset="0"/>
              </a:rPr>
              <a:t>.</a:t>
            </a:r>
          </a:p>
        </p:txBody>
      </p:sp>
      <p:sp>
        <p:nvSpPr>
          <p:cNvPr id="23" name="TextBox 13"/>
          <p:cNvSpPr txBox="1"/>
          <p:nvPr/>
        </p:nvSpPr>
        <p:spPr>
          <a:xfrm>
            <a:off x="5025008" y="3284984"/>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6114" y="4077072"/>
            <a:ext cx="4291013" cy="2035225"/>
            <a:chOff x="531522" y="3799939"/>
            <a:chExt cx="4291013" cy="201305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78395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638490" y="4077010"/>
              <a:ext cx="1923925"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97016"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 </a:t>
            </a:r>
            <a:r>
              <a:rPr lang="ru-RU" altLang="ru-RU" sz="1200" b="1" i="1" dirty="0" smtClean="0">
                <a:solidFill>
                  <a:srgbClr val="000000"/>
                </a:solidFill>
                <a:latin typeface="Times New Roman" panose="02020603050405020304" pitchFamily="18" charset="0"/>
                <a:cs typeface="Times New Roman" panose="02020603050405020304" pitchFamily="18" charset="0"/>
              </a:rPr>
              <a:t>Г. </a:t>
            </a:r>
            <a:r>
              <a:rPr lang="ru-RU" altLang="ru-RU" sz="1200" b="1" i="1" smtClean="0">
                <a:solidFill>
                  <a:srgbClr val="000000"/>
                </a:solidFill>
                <a:latin typeface="Times New Roman" panose="02020603050405020304" pitchFamily="18" charset="0"/>
                <a:cs typeface="Times New Roman" panose="02020603050405020304" pitchFamily="18" charset="0"/>
              </a:rPr>
              <a:t>Газизова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xmlns="" val="20000"/>
                    </a:ext>
                  </a:extLst>
                </a:gridCol>
                <a:gridCol w="3072937">
                  <a:extLst>
                    <a:ext uri="{9D8B030D-6E8A-4147-A177-3AD203B41FA5}">
                      <a16:colId xmlns:a16="http://schemas.microsoft.com/office/drawing/2014/main" xmlns=""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3833659307"/>
              </p:ext>
            </p:extLst>
          </p:nvPr>
        </p:nvGraphicFramePr>
        <p:xfrm>
          <a:off x="5028548" y="236074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71697" y="4434392"/>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14076</TotalTime>
  <Words>552</Words>
  <Application>Microsoft Office PowerPoint</Application>
  <PresentationFormat>Лист A4 (210x297 мм)</PresentationFormat>
  <Paragraphs>94</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3676</cp:revision>
  <cp:lastPrinted>2021-07-01T03:56:27Z</cp:lastPrinted>
  <dcterms:created xsi:type="dcterms:W3CDTF">2018-03-27T06:03:00Z</dcterms:created>
  <dcterms:modified xsi:type="dcterms:W3CDTF">2023-09-28T06:57:14Z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