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102" d="100"/>
          <a:sy n="102" d="100"/>
        </p:scale>
        <p:origin x="108" y="24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397548248"/>
              </p:ext>
            </p:extLst>
          </p:nvPr>
        </p:nvGraphicFramePr>
        <p:xfrm>
          <a:off x="344488" y="2292860"/>
          <a:ext cx="4465638" cy="19354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27</a:t>
                      </a: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Ақтау</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2023</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2</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8</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қыркүйек</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21" name="TextBox 13"/>
          <p:cNvSpPr txBox="1"/>
          <p:nvPr/>
        </p:nvSpPr>
        <p:spPr>
          <a:xfrm>
            <a:off x="5079998" y="2336661"/>
            <a:ext cx="4672529"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2880" algn="just">
              <a:spcAft>
                <a:spcPts val="0"/>
              </a:spcAft>
            </a:pP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smtClean="0">
                <a:solidFill>
                  <a:srgbClr val="000000"/>
                </a:solidFill>
                <a:latin typeface="Times New Roman" panose="02020603050405020304" pitchFamily="18" charset="0"/>
              </a:rPr>
              <a:t>2023 </a:t>
            </a:r>
            <a:r>
              <a:rPr lang="ru-RU" sz="1100" dirty="0" err="1">
                <a:solidFill>
                  <a:srgbClr val="000000"/>
                </a:solidFill>
                <a:latin typeface="Times New Roman" panose="02020603050405020304" pitchFamily="18" charset="0"/>
              </a:rPr>
              <a:t>жылдың</a:t>
            </a:r>
            <a:r>
              <a:rPr lang="ru-RU" sz="1100" dirty="0">
                <a:solidFill>
                  <a:srgbClr val="000000"/>
                </a:solidFill>
                <a:latin typeface="Times New Roman" panose="02020603050405020304" pitchFamily="18" charset="0"/>
              </a:rPr>
              <a:t> </a:t>
            </a:r>
            <a:r>
              <a:rPr lang="ru-RU" sz="1100" dirty="0" smtClean="0">
                <a:solidFill>
                  <a:srgbClr val="000000"/>
                </a:solidFill>
                <a:latin typeface="Times New Roman" panose="02020603050405020304" pitchFamily="18" charset="0"/>
              </a:rPr>
              <a:t>29, 30 </a:t>
            </a:r>
            <a:r>
              <a:rPr lang="ru-RU" sz="1100" dirty="0" err="1" smtClean="0">
                <a:solidFill>
                  <a:srgbClr val="000000"/>
                </a:solidFill>
                <a:latin typeface="Times New Roman" panose="02020603050405020304" pitchFamily="18" charset="0"/>
              </a:rPr>
              <a:t>қыркүйегіне</a:t>
            </a:r>
            <a:r>
              <a:rPr lang="ru-RU" sz="1100" dirty="0" smtClean="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қараған</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түні</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метеорологиялық</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жағдайлар</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қала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атмосферасында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ластаушы</a:t>
            </a:r>
            <a:r>
              <a:rPr lang="ru-RU" sz="1100" dirty="0">
                <a:solidFill>
                  <a:srgbClr val="000000"/>
                </a:solidFill>
                <a:latin typeface="Times New Roman" panose="02020603050405020304" pitchFamily="18" charset="0"/>
              </a:rPr>
              <a:t> заттардың </a:t>
            </a:r>
            <a:r>
              <a:rPr lang="ru-RU" sz="1100" dirty="0" err="1">
                <a:solidFill>
                  <a:srgbClr val="000000"/>
                </a:solidFill>
                <a:latin typeface="Times New Roman" panose="02020603050405020304" pitchFamily="18" charset="0"/>
              </a:rPr>
              <a:t>жиналуына</a:t>
            </a:r>
            <a:r>
              <a:rPr lang="ru-RU" sz="1100" dirty="0">
                <a:solidFill>
                  <a:srgbClr val="000000"/>
                </a:solidFill>
                <a:latin typeface="Times New Roman" panose="02020603050405020304" pitchFamily="18" charset="0"/>
              </a:rPr>
              <a:t> ықпал </a:t>
            </a:r>
            <a:r>
              <a:rPr lang="ru-RU" sz="1100" dirty="0" err="1">
                <a:solidFill>
                  <a:srgbClr val="000000"/>
                </a:solidFill>
                <a:latin typeface="Times New Roman" panose="02020603050405020304" pitchFamily="18" charset="0"/>
              </a:rPr>
              <a:t>етеді</a:t>
            </a:r>
            <a:r>
              <a:rPr lang="ru-RU" sz="1100" dirty="0">
                <a:solidFill>
                  <a:srgbClr val="000000"/>
                </a:solidFill>
                <a:latin typeface="Times New Roman" panose="02020603050405020304" pitchFamily="18" charset="0"/>
              </a:rPr>
              <a:t>.</a:t>
            </a:r>
            <a:endParaRPr lang="ru-RU" sz="1100" dirty="0">
              <a:latin typeface="Times New Roman" panose="02020603050405020304" pitchFamily="18" charset="0"/>
              <a:ea typeface="Times New Roman" panose="02020603050405020304" pitchFamily="18" charset="0"/>
            </a:endParaRPr>
          </a:p>
          <a:p>
            <a:pPr indent="182880" algn="just">
              <a:spcAft>
                <a:spcPts val="0"/>
              </a:spcAft>
            </a:pPr>
            <a:r>
              <a:rPr lang="ru-RU" sz="1100" dirty="0" err="1">
                <a:solidFill>
                  <a:srgbClr val="000000"/>
                </a:solidFill>
                <a:latin typeface="Times New Roman" panose="02020603050405020304" pitchFamily="18" charset="0"/>
              </a:rPr>
              <a:t>Жалпы</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қала</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бойынша</a:t>
            </a:r>
            <a:r>
              <a:rPr lang="ru-RU" sz="1100" dirty="0">
                <a:solidFill>
                  <a:srgbClr val="000000"/>
                </a:solidFill>
                <a:latin typeface="Times New Roman" panose="02020603050405020304" pitchFamily="18" charset="0"/>
              </a:rPr>
              <a:t> ауаның ластану деңгейі </a:t>
            </a:r>
            <a:r>
              <a:rPr lang="ru-RU" sz="1100" dirty="0" err="1">
                <a:solidFill>
                  <a:srgbClr val="000000"/>
                </a:solidFill>
                <a:latin typeface="Times New Roman" panose="02020603050405020304" pitchFamily="18" charset="0"/>
              </a:rPr>
              <a:t>көтеріңкі</a:t>
            </a:r>
            <a:r>
              <a:rPr lang="ru-RU" sz="1100" dirty="0">
                <a:solidFill>
                  <a:srgbClr val="000000"/>
                </a:solidFill>
                <a:latin typeface="Times New Roman" panose="02020603050405020304" pitchFamily="18" charset="0"/>
              </a:rPr>
              <a:t> болады </a:t>
            </a:r>
            <a:r>
              <a:rPr lang="ru-RU" sz="1100" dirty="0" err="1">
                <a:solidFill>
                  <a:srgbClr val="000000"/>
                </a:solidFill>
                <a:latin typeface="Times New Roman" panose="02020603050405020304" pitchFamily="18" charset="0"/>
              </a:rPr>
              <a:t>деп</a:t>
            </a:r>
            <a:r>
              <a:rPr lang="ru-RU" sz="1100" dirty="0">
                <a:solidFill>
                  <a:srgbClr val="000000"/>
                </a:solidFill>
                <a:latin typeface="Times New Roman" panose="02020603050405020304" pitchFamily="18" charset="0"/>
              </a:rPr>
              <a:t> </a:t>
            </a:r>
            <a:r>
              <a:rPr lang="ru-RU" sz="1100" dirty="0" err="1">
                <a:solidFill>
                  <a:srgbClr val="000000"/>
                </a:solidFill>
                <a:latin typeface="Times New Roman" panose="02020603050405020304" pitchFamily="18" charset="0"/>
              </a:rPr>
              <a:t>күтілуде</a:t>
            </a:r>
            <a:r>
              <a:rPr lang="ru-RU" sz="1100" dirty="0">
                <a:solidFill>
                  <a:srgbClr val="000000"/>
                </a:solidFill>
                <a:latin typeface="Times New Roman" panose="02020603050405020304" pitchFamily="18" charset="0"/>
              </a:rPr>
              <a:t>.</a:t>
            </a:r>
            <a:endParaRPr lang="ru-RU" sz="1100" dirty="0">
              <a:effectLst/>
              <a:latin typeface="Times New Roman" panose="02020603050405020304" pitchFamily="18" charset="0"/>
              <a:ea typeface="Times New Roman" panose="02020603050405020304" pitchFamily="18" charset="0"/>
            </a:endParaRP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894328541"/>
              </p:ext>
            </p:extLst>
          </p:nvPr>
        </p:nvGraphicFramePr>
        <p:xfrm>
          <a:off x="5051427" y="4091930"/>
          <a:ext cx="4683629" cy="2001366"/>
        </p:xfrm>
        <a:graphic>
          <a:graphicData uri="http://schemas.openxmlformats.org/drawingml/2006/table">
            <a:tbl>
              <a:tblPr firstRow="1" bandRow="1">
                <a:tableStyleId>{5C22544A-7EE6-4342-B048-85BDC9FD1C3A}</a:tableStyleId>
              </a:tblPr>
              <a:tblGrid>
                <a:gridCol w="1802235">
                  <a:extLst>
                    <a:ext uri="{9D8B030D-6E8A-4147-A177-3AD203B41FA5}">
                      <a16:colId xmlns="" xmlns:a16="http://schemas.microsoft.com/office/drawing/2014/main" val="3583770891"/>
                    </a:ext>
                  </a:extLst>
                </a:gridCol>
                <a:gridCol w="1437877">
                  <a:extLst>
                    <a:ext uri="{9D8B030D-6E8A-4147-A177-3AD203B41FA5}">
                      <a16:colId xmlns="" xmlns:a16="http://schemas.microsoft.com/office/drawing/2014/main" val="1276116030"/>
                    </a:ext>
                  </a:extLst>
                </a:gridCol>
                <a:gridCol w="1443517">
                  <a:extLst>
                    <a:ext uri="{9D8B030D-6E8A-4147-A177-3AD203B41FA5}">
                      <a16:colId xmlns="" xmlns:a16="http://schemas.microsoft.com/office/drawing/2014/main" val="2096923049"/>
                    </a:ext>
                  </a:extLst>
                </a:gridCol>
              </a:tblGrid>
              <a:tr h="40116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a:solidFill>
                            <a:srgbClr val="000000"/>
                          </a:solidFill>
                          <a:effectLst/>
                          <a:latin typeface="Times New Roman" panose="02020603050405020304" pitchFamily="18" charset="0"/>
                          <a:ea typeface="+mn-ea"/>
                          <a:cs typeface="Times New Roman" panose="02020603050405020304" pitchFamily="18"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20436">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0.017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3"/>
                  </a:ext>
                </a:extLst>
              </a:tr>
              <a:tr h="22043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kk-KZ"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2277</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0.455</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900" b="0" i="0" u="none" strike="noStrike" dirty="0" smtClean="0">
                          <a:solidFill>
                            <a:srgbClr val="000000"/>
                          </a:solidFill>
                          <a:effectLst/>
                          <a:latin typeface="Times New Roman" panose="02020603050405020304" pitchFamily="18" charset="0"/>
                          <a:cs typeface="Times New Roman" panose="02020603050405020304" pitchFamily="18" charset="0"/>
                        </a:rPr>
                        <a:t>4</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0,078</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2043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12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900" b="0" i="0" u="none" strike="noStrike" dirty="0" smtClean="0">
                          <a:solidFill>
                            <a:srgbClr val="000000"/>
                          </a:solidFill>
                          <a:effectLst/>
                          <a:latin typeface="Times New Roman" panose="02020603050405020304" pitchFamily="18" charset="0"/>
                          <a:cs typeface="Times New Roman" panose="02020603050405020304" pitchFamily="18" charset="0"/>
                        </a:rPr>
                        <a:t>0,032</a:t>
                      </a:r>
                      <a:endParaRPr lang="ru-RU" sz="9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20436">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kk-KZ"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4</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defTabSz="914400" rtl="0" eaLnBrk="1" fontAlgn="b" latinLnBrk="0" hangingPunct="1"/>
                      <a:r>
                        <a:rPr lang="ru-RU" sz="900" b="0" i="0" u="none" strike="noStrike" kern="1200" dirty="0" smtClean="0">
                          <a:solidFill>
                            <a:srgbClr val="000000"/>
                          </a:solidFill>
                          <a:effectLst/>
                          <a:latin typeface="Times New Roman" panose="02020603050405020304" pitchFamily="18" charset="0"/>
                          <a:ea typeface="+mn-ea"/>
                          <a:cs typeface="Times New Roman" panose="02020603050405020304" pitchFamily="18" charset="0"/>
                        </a:rPr>
                        <a:t>0.438</a:t>
                      </a:r>
                      <a:endParaRPr lang="ru-RU" sz="900" b="0" i="0" u="none" strike="noStrike" kern="1200" dirty="0">
                        <a:solidFill>
                          <a:srgbClr val="000000"/>
                        </a:solidFill>
                        <a:effectLst/>
                        <a:latin typeface="Times New Roman" panose="02020603050405020304" pitchFamily="18" charset="0"/>
                        <a:ea typeface="+mn-ea"/>
                        <a:cs typeface="Times New Roman" panose="02020603050405020304"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атмосфералық</a:t>
                      </a:r>
                      <a:r>
                        <a:rPr lang="ru-RU" sz="700" i="1" baseline="0" dirty="0" smtClean="0">
                          <a:latin typeface="Times New Roman" panose="02020603050405020304" pitchFamily="18" charset="0"/>
                          <a:cs typeface="Times New Roman" panose="02020603050405020304" pitchFamily="18" charset="0"/>
                        </a:rPr>
                        <a:t>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86936" y="3649136"/>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2</a:t>
            </a:r>
            <a:r>
              <a:rPr lang="kk-KZ" altLang="ru-RU" sz="1200" b="1" dirty="0" smtClean="0">
                <a:latin typeface="Times New Roman" panose="02020603050405020304" pitchFamily="18" charset="0"/>
                <a:cs typeface="Times New Roman" panose="02020603050405020304" pitchFamily="18" charset="0"/>
              </a:rPr>
              <a:t>8 </a:t>
            </a:r>
            <a:r>
              <a:rPr lang="kk-KZ" altLang="ru-RU" sz="1200" b="1" dirty="0" smtClean="0">
                <a:latin typeface="Times New Roman" panose="02020603050405020304" pitchFamily="18" charset="0"/>
                <a:cs typeface="Times New Roman" panose="02020603050405020304" pitchFamily="18" charset="0"/>
              </a:rPr>
              <a:t>қыркүйек</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err="1" smtClean="0">
                <a:latin typeface="Times New Roman" panose="02020603050405020304" pitchFamily="18" charset="0"/>
                <a:cs typeface="Times New Roman" panose="02020603050405020304" pitchFamily="18" charset="0"/>
              </a:rPr>
              <a:t>Ақтау</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5051427" y="215900"/>
            <a:ext cx="4710110" cy="2123658"/>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a:t>
            </a:r>
            <a:r>
              <a:rPr lang="kk-KZ" altLang="ru-RU" sz="1100" b="1" dirty="0">
                <a:latin typeface="Times New Roman" panose="02020603050405020304" pitchFamily="18" charset="0"/>
                <a:cs typeface="Times New Roman" panose="02020603050405020304" pitchFamily="18" charset="0"/>
              </a:rPr>
              <a:t>2023 жыл </a:t>
            </a:r>
            <a:r>
              <a:rPr lang="en-US" altLang="ru-RU" sz="1100" b="1" dirty="0" smtClean="0">
                <a:latin typeface="Times New Roman" panose="02020603050405020304" pitchFamily="18" charset="0"/>
                <a:cs typeface="Times New Roman" panose="02020603050405020304" pitchFamily="18" charset="0"/>
              </a:rPr>
              <a:t>2</a:t>
            </a:r>
            <a:r>
              <a:rPr lang="kk-KZ" altLang="ru-RU" sz="1100" b="1" dirty="0" smtClean="0">
                <a:latin typeface="Times New Roman" panose="02020603050405020304" pitchFamily="18" charset="0"/>
                <a:cs typeface="Times New Roman" panose="02020603050405020304" pitchFamily="18" charset="0"/>
              </a:rPr>
              <a:t>9</a:t>
            </a:r>
            <a:r>
              <a:rPr lang="ru-RU" altLang="ru-RU" sz="1100" b="1" dirty="0" smtClean="0">
                <a:latin typeface="Times New Roman" panose="02020603050405020304" pitchFamily="18" charset="0"/>
                <a:cs typeface="Times New Roman" panose="02020603050405020304" pitchFamily="18" charset="0"/>
              </a:rPr>
              <a:t> </a:t>
            </a:r>
            <a:r>
              <a:rPr lang="kk-KZ" altLang="ru-RU" sz="1100" b="1" dirty="0" smtClean="0">
                <a:latin typeface="Times New Roman" panose="02020603050405020304" pitchFamily="18" charset="0"/>
                <a:cs typeface="Times New Roman" panose="02020603050405020304" pitchFamily="18" charset="0"/>
              </a:rPr>
              <a:t>қыркүйек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2023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ru-RU"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8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en-US" altLang="ru-RU" sz="1100" b="1" dirty="0" smtClean="0">
                <a:solidFill>
                  <a:srgbClr val="000000"/>
                </a:solidFill>
                <a:latin typeface="Times New Roman" panose="02020603050405020304" pitchFamily="18" charset="0"/>
                <a:cs typeface="Times New Roman" panose="02020603050405020304" pitchFamily="18" charset="0"/>
              </a:rPr>
              <a:t>2</a:t>
            </a:r>
            <a:r>
              <a:rPr lang="kk-KZ" altLang="ru-RU" sz="1100" b="1" dirty="0" smtClean="0">
                <a:solidFill>
                  <a:srgbClr val="000000"/>
                </a:solidFill>
                <a:latin typeface="Times New Roman" panose="02020603050405020304" pitchFamily="18" charset="0"/>
                <a:cs typeface="Times New Roman" panose="02020603050405020304" pitchFamily="18" charset="0"/>
              </a:rPr>
              <a:t>9 </a:t>
            </a:r>
            <a:r>
              <a:rPr lang="kk-KZ" altLang="ru-RU" sz="1100" b="1" dirty="0" smtClean="0">
                <a:solidFill>
                  <a:srgbClr val="000000"/>
                </a:solidFill>
                <a:latin typeface="Times New Roman" panose="02020603050405020304" pitchFamily="18" charset="0"/>
                <a:cs typeface="Times New Roman" panose="02020603050405020304" pitchFamily="18" charset="0"/>
              </a:rPr>
              <a:t>қыркүйек</a:t>
            </a:r>
            <a:r>
              <a:rPr lang="ru-RU"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err="1">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a:t>
            </a:r>
            <a:r>
              <a:rPr lang="ru-RU" altLang="ru-RU" sz="1100" b="1" dirty="0" err="1" smtClean="0">
                <a:solidFill>
                  <a:srgbClr val="000000"/>
                </a:solidFill>
                <a:latin typeface="Times New Roman" panose="02020603050405020304" pitchFamily="18" charset="0"/>
                <a:cs typeface="Times New Roman" panose="02020603050405020304" pitchFamily="18" charset="0"/>
              </a:rPr>
              <a:t>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b="1"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Ашық, жауын-шашынсыз</a:t>
            </a:r>
            <a:r>
              <a:rPr lang="kk-KZ" sz="1100" dirty="0" smtClean="0">
                <a:solidFill>
                  <a:prstClr val="black"/>
                </a:solidFill>
                <a:latin typeface="Times New Roman" pitchFamily="18" charset="0"/>
                <a:cs typeface="Times New Roman" pitchFamily="18" charset="0"/>
              </a:rPr>
              <a:t>. Жел </a:t>
            </a:r>
            <a:r>
              <a:rPr lang="kk-KZ" sz="1100" dirty="0" smtClean="0">
                <a:solidFill>
                  <a:prstClr val="black"/>
                </a:solidFill>
                <a:latin typeface="Times New Roman" pitchFamily="18" charset="0"/>
                <a:cs typeface="Times New Roman" pitchFamily="18" charset="0"/>
              </a:rPr>
              <a:t>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a:t>
            </a:r>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2-7 </a:t>
            </a:r>
            <a:r>
              <a:rPr lang="kk-KZ" sz="1100" dirty="0" smtClean="0">
                <a:solidFill>
                  <a:prstClr val="black"/>
                </a:solidFill>
                <a:latin typeface="Times New Roman" pitchFamily="18" charset="0"/>
                <a:cs typeface="Times New Roman" pitchFamily="18" charset="0"/>
              </a:rPr>
              <a:t>м/с. Ауа температурасы түнде </a:t>
            </a:r>
            <a:r>
              <a:rPr lang="kk-KZ" sz="1100" dirty="0" smtClean="0">
                <a:solidFill>
                  <a:prstClr val="black"/>
                </a:solidFill>
                <a:latin typeface="Times New Roman" pitchFamily="18" charset="0"/>
                <a:cs typeface="Times New Roman" pitchFamily="18" charset="0"/>
              </a:rPr>
              <a:t>13-15, </a:t>
            </a:r>
            <a:r>
              <a:rPr lang="kk-KZ" sz="1100" dirty="0" smtClean="0">
                <a:solidFill>
                  <a:prstClr val="black"/>
                </a:solidFill>
                <a:latin typeface="Times New Roman" pitchFamily="18" charset="0"/>
                <a:cs typeface="Times New Roman" pitchFamily="18" charset="0"/>
              </a:rPr>
              <a:t>күндіз </a:t>
            </a:r>
            <a:r>
              <a:rPr lang="kk-KZ" sz="1100" dirty="0" smtClean="0">
                <a:solidFill>
                  <a:prstClr val="black"/>
                </a:solidFill>
                <a:latin typeface="Times New Roman" pitchFamily="18" charset="0"/>
                <a:cs typeface="Times New Roman" pitchFamily="18" charset="0"/>
              </a:rPr>
              <a:t>24-26 </a:t>
            </a:r>
            <a:r>
              <a:rPr lang="kk-KZ" sz="1100" dirty="0" smtClean="0">
                <a:solidFill>
                  <a:prstClr val="black"/>
                </a:solidFill>
                <a:latin typeface="Times New Roman" pitchFamily="18" charset="0"/>
                <a:cs typeface="Times New Roman" pitchFamily="18" charset="0"/>
              </a:rPr>
              <a:t>жылы.</a:t>
            </a:r>
          </a:p>
          <a:p>
            <a:pPr lvl="0" algn="just"/>
            <a:endParaRPr lang="kk-KZ" sz="1100" dirty="0" smtClean="0">
              <a:solidFill>
                <a:prstClr val="black"/>
              </a:solidFill>
              <a:latin typeface="Times New Roman" pitchFamily="18" charset="0"/>
              <a:cs typeface="Times New Roman" pitchFamily="18" charset="0"/>
            </a:endParaRPr>
          </a:p>
          <a:p>
            <a:pPr lvl="0" algn="ctr"/>
            <a:r>
              <a:rPr lang="kk-KZ" sz="1100" b="1" dirty="0" smtClean="0">
                <a:solidFill>
                  <a:srgbClr val="000000"/>
                </a:solidFill>
                <a:latin typeface="Times New Roman" panose="02020603050405020304" pitchFamily="18" charset="0"/>
                <a:cs typeface="Times New Roman" panose="02020603050405020304" pitchFamily="18" charset="0"/>
              </a:rPr>
              <a:t>30</a:t>
            </a:r>
            <a:r>
              <a:rPr lang="en-US"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2023 ж. </a:t>
            </a:r>
            <a:r>
              <a:rPr lang="en-US" sz="1100" b="1" dirty="0" smtClean="0">
                <a:solidFill>
                  <a:srgbClr val="000000"/>
                </a:solidFill>
                <a:latin typeface="Times New Roman" panose="02020603050405020304" pitchFamily="18" charset="0"/>
                <a:cs typeface="Times New Roman" panose="02020603050405020304" pitchFamily="18" charset="0"/>
              </a:rPr>
              <a:t>2</a:t>
            </a:r>
            <a:r>
              <a:rPr lang="kk-KZ" sz="1100" b="1" dirty="0" smtClean="0">
                <a:solidFill>
                  <a:srgbClr val="000000"/>
                </a:solidFill>
                <a:latin typeface="Times New Roman" panose="02020603050405020304" pitchFamily="18" charset="0"/>
                <a:cs typeface="Times New Roman" panose="02020603050405020304" pitchFamily="18" charset="0"/>
              </a:rPr>
              <a:t>9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a:t>
            </a:r>
            <a:r>
              <a:rPr lang="ru-RU" sz="1100" b="1" dirty="0" err="1" smtClean="0">
                <a:solidFill>
                  <a:srgbClr val="000000"/>
                </a:solidFill>
                <a:latin typeface="Times New Roman" panose="02020603050405020304" pitchFamily="18" charset="0"/>
                <a:cs typeface="Times New Roman" panose="02020603050405020304" pitchFamily="18" charset="0"/>
              </a:rPr>
              <a:t>бастап</a:t>
            </a:r>
            <a:r>
              <a:rPr lang="ru-RU" sz="1100" b="1" dirty="0" smtClean="0">
                <a:solidFill>
                  <a:srgbClr val="000000"/>
                </a:solidFill>
                <a:latin typeface="Times New Roman" panose="02020603050405020304" pitchFamily="18" charset="0"/>
                <a:cs typeface="Times New Roman" panose="02020603050405020304" pitchFamily="18" charset="0"/>
              </a:rPr>
              <a:t> 2023 ж. </a:t>
            </a:r>
            <a:r>
              <a:rPr lang="kk-KZ" sz="1100" b="1" dirty="0" smtClean="0">
                <a:solidFill>
                  <a:srgbClr val="000000"/>
                </a:solidFill>
                <a:latin typeface="Times New Roman" panose="02020603050405020304" pitchFamily="18" charset="0"/>
                <a:cs typeface="Times New Roman" panose="02020603050405020304" pitchFamily="18" charset="0"/>
              </a:rPr>
              <a:t>30</a:t>
            </a:r>
            <a:r>
              <a:rPr lang="kk-KZ" sz="1100" b="1" dirty="0" smtClean="0">
                <a:solidFill>
                  <a:srgbClr val="000000"/>
                </a:solidFill>
                <a:latin typeface="Times New Roman" panose="02020603050405020304" pitchFamily="18" charset="0"/>
                <a:cs typeface="Times New Roman" panose="02020603050405020304" pitchFamily="18" charset="0"/>
              </a:rPr>
              <a:t> </a:t>
            </a:r>
            <a:r>
              <a:rPr lang="kk-KZ" sz="1100" b="1" dirty="0" smtClean="0">
                <a:solidFill>
                  <a:srgbClr val="000000"/>
                </a:solidFill>
                <a:latin typeface="Times New Roman" panose="02020603050405020304" pitchFamily="18" charset="0"/>
                <a:cs typeface="Times New Roman" panose="02020603050405020304" pitchFamily="18" charset="0"/>
              </a:rPr>
              <a:t>қыркүйек</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a:solidFill>
                  <a:srgbClr val="000000"/>
                </a:solidFill>
                <a:latin typeface="Times New Roman" panose="02020603050405020304" pitchFamily="18" charset="0"/>
                <a:cs typeface="Times New Roman" panose="02020603050405020304" pitchFamily="18" charset="0"/>
              </a:rPr>
              <a:t>сағ</a:t>
            </a:r>
            <a:r>
              <a:rPr lang="ru-RU" sz="1100" b="1" dirty="0" smtClean="0">
                <a:solidFill>
                  <a:srgbClr val="000000"/>
                </a:solidFill>
                <a:latin typeface="Times New Roman" panose="02020603050405020304" pitchFamily="18" charset="0"/>
                <a:cs typeface="Times New Roman" panose="02020603050405020304" pitchFamily="18" charset="0"/>
              </a:rPr>
              <a:t>.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a:t>
            </a:r>
            <a:r>
              <a:rPr lang="ru-RU" sz="1100" b="1" dirty="0" err="1" smtClean="0">
                <a:solidFill>
                  <a:srgbClr val="000000"/>
                </a:solidFill>
                <a:latin typeface="Times New Roman" panose="02020603050405020304" pitchFamily="18" charset="0"/>
                <a:cs typeface="Times New Roman" panose="02020603050405020304" pitchFamily="18" charset="0"/>
              </a:rPr>
              <a:t>дейін</a:t>
            </a: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Ашық, жауын-шашынсыз</a:t>
            </a:r>
            <a:r>
              <a:rPr lang="kk-KZ" sz="1100" dirty="0" smtClean="0">
                <a:solidFill>
                  <a:prstClr val="black"/>
                </a:solidFill>
                <a:latin typeface="Times New Roman" pitchFamily="18" charset="0"/>
                <a:cs typeface="Times New Roman" pitchFamily="18" charset="0"/>
              </a:rPr>
              <a:t>.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a:t>
            </a:r>
            <a:r>
              <a:rPr lang="kk-KZ" sz="1100" dirty="0" smtClean="0">
                <a:solidFill>
                  <a:prstClr val="black"/>
                </a:solidFill>
                <a:latin typeface="Times New Roman" pitchFamily="18" charset="0"/>
                <a:cs typeface="Times New Roman" pitchFamily="18" charset="0"/>
              </a:rPr>
              <a:t>0-5</a:t>
            </a:r>
            <a:r>
              <a:rPr lang="kk-KZ" sz="1100" dirty="0" smtClean="0">
                <a:solidFill>
                  <a:prstClr val="black"/>
                </a:solidFill>
                <a:latin typeface="Times New Roman" pitchFamily="18" charset="0"/>
                <a:cs typeface="Times New Roman" pitchFamily="18" charset="0"/>
              </a:rPr>
              <a:t> </a:t>
            </a:r>
            <a:r>
              <a:rPr lang="kk-KZ" sz="1100" dirty="0" smtClean="0">
                <a:solidFill>
                  <a:prstClr val="black"/>
                </a:solidFill>
                <a:latin typeface="Times New Roman" pitchFamily="18" charset="0"/>
                <a:cs typeface="Times New Roman" pitchFamily="18" charset="0"/>
              </a:rPr>
              <a:t>м/с</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Ауа</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температурасы</a:t>
            </a:r>
            <a:r>
              <a:rPr lang="ru-RU" sz="1100" dirty="0" smtClean="0">
                <a:solidFill>
                  <a:prstClr val="black"/>
                </a:solidFill>
                <a:latin typeface="Times New Roman" pitchFamily="18" charset="0"/>
                <a:cs typeface="Times New Roman" pitchFamily="18" charset="0"/>
              </a:rPr>
              <a:t>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10-12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260600"/>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Ауа</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Ақтау</a:t>
              </a:r>
              <a:r>
                <a:rPr lang="ru-RU" altLang="ru-RU" sz="1000" i="1" dirty="0" smtClean="0">
                  <a:latin typeface="Times New Roman" panose="02020603050405020304" pitchFamily="18" charset="0"/>
                  <a:cs typeface="Times New Roman" panose="02020603050405020304" pitchFamily="18" charset="0"/>
                </a:rPr>
                <a:t>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 </a:t>
            </a:r>
            <a:r>
              <a:rPr lang="kk-KZ" altLang="ru-RU" sz="1000" b="1" i="1" dirty="0" smtClean="0">
                <a:solidFill>
                  <a:srgbClr val="000000"/>
                </a:solidFill>
                <a:latin typeface="Times New Roman" panose="02020603050405020304" pitchFamily="18" charset="0"/>
                <a:cs typeface="Times New Roman" panose="02020603050405020304" pitchFamily="18" charset="0"/>
              </a:rPr>
              <a:t>Догарова Г.Е.</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 xmlns:a16="http://schemas.microsoft.com/office/drawing/2014/main" val="20000"/>
                    </a:ext>
                  </a:extLst>
                </a:gridCol>
                <a:gridCol w="3484059">
                  <a:extLst>
                    <a:ext uri="{9D8B030D-6E8A-4147-A177-3AD203B41FA5}">
                      <a16:colId xmlns="" xmlns:a16="http://schemas.microsoft.com/office/drawing/2014/main"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23138</TotalTime>
  <Words>593</Words>
  <Application>Microsoft Office PowerPoint</Application>
  <PresentationFormat>Лист A4 (210x297 мм)</PresentationFormat>
  <Paragraphs>100</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3015</cp:revision>
  <cp:lastPrinted>2021-07-01T07:38:07Z</cp:lastPrinted>
  <dcterms:created xsi:type="dcterms:W3CDTF">2018-03-27T06:03:00Z</dcterms:created>
  <dcterms:modified xsi:type="dcterms:W3CDTF">2023-09-28T07:47:50Z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