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3" d="100"/>
          <a:sy n="103" d="100"/>
        </p:scale>
        <p:origin x="108" y="22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16485231"/>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282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02801837"/>
              </p:ext>
            </p:extLst>
          </p:nvPr>
        </p:nvGraphicFramePr>
        <p:xfrm>
          <a:off x="5051427" y="4091930"/>
          <a:ext cx="4683629" cy="2001366"/>
        </p:xfrm>
        <a:graphic>
          <a:graphicData uri="http://schemas.openxmlformats.org/drawingml/2006/table">
            <a:tbl>
              <a:tblPr firstRow="1" bandRow="1">
                <a:tableStyleId>{5C22544A-7EE6-4342-B048-85BDC9FD1C3A}</a:tableStyleId>
              </a:tblPr>
              <a:tblGrid>
                <a:gridCol w="1802235">
                  <a:extLst>
                    <a:ext uri="{9D8B030D-6E8A-4147-A177-3AD203B41FA5}">
                      <a16:colId xmlns="" xmlns:a16="http://schemas.microsoft.com/office/drawing/2014/main" val="3583770891"/>
                    </a:ext>
                  </a:extLst>
                </a:gridCol>
                <a:gridCol w="1437877">
                  <a:extLst>
                    <a:ext uri="{9D8B030D-6E8A-4147-A177-3AD203B41FA5}">
                      <a16:colId xmlns="" xmlns:a16="http://schemas.microsoft.com/office/drawing/2014/main" val="1276116030"/>
                    </a:ext>
                  </a:extLst>
                </a:gridCol>
                <a:gridCol w="1443517">
                  <a:extLst>
                    <a:ext uri="{9D8B030D-6E8A-4147-A177-3AD203B41FA5}">
                      <a16:colId xmlns="" xmlns:a16="http://schemas.microsoft.com/office/drawing/2014/main" val="2096923049"/>
                    </a:ext>
                  </a:extLst>
                </a:gridCol>
              </a:tblGrid>
              <a:tr h="40116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a:solidFill>
                            <a:srgbClr val="000000"/>
                          </a:solidFill>
                          <a:effectLst/>
                          <a:latin typeface="Times New Roman" panose="02020603050405020304" pitchFamily="18" charset="0"/>
                          <a:ea typeface="+mn-ea"/>
                          <a:cs typeface="Times New Roman" panose="02020603050405020304" pitchFamily="18"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04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0.67</a:t>
                      </a:r>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1</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043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6</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0.01</a:t>
                      </a:r>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2</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043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1163</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a:t>
                      </a:r>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233</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0,056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0,038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0436">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2</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a:t>
                      </a:r>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238</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9</a:t>
            </a:r>
            <a:r>
              <a:rPr lang="kk-KZ" altLang="ru-RU" sz="1200" b="1" dirty="0" smtClean="0">
                <a:latin typeface="Times New Roman" panose="02020603050405020304" pitchFamily="18" charset="0"/>
                <a:cs typeface="Times New Roman" panose="02020603050405020304" pitchFamily="18" charset="0"/>
              </a:rPr>
              <a:t> қазан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a:latin typeface="Times New Roman" panose="02020603050405020304" pitchFamily="18" charset="0"/>
                <a:cs typeface="Times New Roman" panose="02020603050405020304" pitchFamily="18" charset="0"/>
              </a:rPr>
              <a:t>2023 жыл </a:t>
            </a:r>
            <a:r>
              <a:rPr lang="en-US" altLang="ru-RU" sz="1100" b="1" dirty="0" smtClean="0">
                <a:latin typeface="Times New Roman" panose="02020603050405020304" pitchFamily="18" charset="0"/>
                <a:cs typeface="Times New Roman" panose="02020603050405020304" pitchFamily="18" charset="0"/>
              </a:rPr>
              <a:t>10</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қазан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9</a:t>
            </a:r>
            <a:r>
              <a:rPr lang="kk-KZ" altLang="ru-RU" sz="1100" b="1" dirty="0" smtClean="0">
                <a:solidFill>
                  <a:srgbClr val="000000"/>
                </a:solidFill>
                <a:latin typeface="Times New Roman" panose="02020603050405020304" pitchFamily="18" charset="0"/>
                <a:cs typeface="Times New Roman" panose="02020603050405020304" pitchFamily="18" charset="0"/>
              </a:rPr>
              <a:t> қазан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en-US" altLang="ru-RU" sz="1100" b="1" dirty="0" smtClean="0">
                <a:solidFill>
                  <a:srgbClr val="000000"/>
                </a:solidFill>
                <a:latin typeface="Times New Roman" panose="02020603050405020304" pitchFamily="18" charset="0"/>
                <a:cs typeface="Times New Roman" panose="02020603050405020304" pitchFamily="18" charset="0"/>
              </a:rPr>
              <a:t>10</a:t>
            </a:r>
            <a:r>
              <a:rPr lang="kk-KZ" altLang="ru-RU" sz="1100" b="1" dirty="0" smtClean="0">
                <a:solidFill>
                  <a:srgbClr val="000000"/>
                </a:solidFill>
                <a:latin typeface="Times New Roman" panose="02020603050405020304" pitchFamily="18" charset="0"/>
                <a:cs typeface="Times New Roman" panose="02020603050405020304" pitchFamily="18" charset="0"/>
              </a:rPr>
              <a:t> қазан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latin typeface="Times New Roman" panose="02020603050405020304" pitchFamily="18" charset="0"/>
                <a:ea typeface="Calibri" panose="020F0502020204030204" pitchFamily="34" charset="0"/>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ru-RU" sz="1100" dirty="0" err="1" smtClean="0">
                <a:latin typeface="Times New Roman" panose="02020603050405020304" pitchFamily="18" charset="0"/>
                <a:ea typeface="Calibri" panose="020F0502020204030204" pitchFamily="34" charset="0"/>
              </a:rPr>
              <a:t>солтүстік-батыстан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a:t>
            </a:r>
            <a:r>
              <a:rPr lang="ru-RU" sz="1100" dirty="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latin typeface="Times New Roman" panose="02020603050405020304" pitchFamily="18" charset="0"/>
                <a:ea typeface="Calibri" panose="020F0502020204030204" pitchFamily="34" charset="0"/>
              </a:rPr>
              <a:t> </a:t>
            </a:r>
            <a:r>
              <a:rPr lang="ru-RU" sz="1100" dirty="0" err="1" smtClean="0">
                <a:latin typeface="Times New Roman" panose="02020603050405020304" pitchFamily="18" charset="0"/>
                <a:ea typeface="Calibri" panose="020F0502020204030204" pitchFamily="34" charset="0"/>
              </a:rPr>
              <a:t>екпіні</a:t>
            </a:r>
            <a:r>
              <a:rPr lang="ru-RU" sz="1100" dirty="0" smtClean="0">
                <a:latin typeface="Times New Roman" panose="02020603050405020304" pitchFamily="18" charset="0"/>
                <a:ea typeface="Calibri" panose="020F0502020204030204" pitchFamily="34" charset="0"/>
              </a:rPr>
              <a:t> 15-20</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11-13,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16-18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11 </a:t>
            </a:r>
            <a:r>
              <a:rPr lang="kk-KZ" sz="1100" b="1" dirty="0" smtClean="0">
                <a:solidFill>
                  <a:srgbClr val="000000"/>
                </a:solidFill>
                <a:latin typeface="Times New Roman" panose="02020603050405020304" pitchFamily="18" charset="0"/>
                <a:cs typeface="Times New Roman" panose="02020603050405020304" pitchFamily="18" charset="0"/>
              </a:rPr>
              <a:t>қазан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en-US" sz="1100" b="1" dirty="0" smtClean="0">
                <a:solidFill>
                  <a:srgbClr val="000000"/>
                </a:solidFill>
                <a:latin typeface="Times New Roman" panose="02020603050405020304" pitchFamily="18" charset="0"/>
                <a:cs typeface="Times New Roman" panose="02020603050405020304" pitchFamily="18" charset="0"/>
              </a:rPr>
              <a:t>10</a:t>
            </a:r>
            <a:r>
              <a:rPr lang="kk-KZ" sz="1100" b="1" dirty="0" smtClean="0">
                <a:solidFill>
                  <a:srgbClr val="000000"/>
                </a:solidFill>
                <a:latin typeface="Times New Roman" panose="02020603050405020304" pitchFamily="18" charset="0"/>
                <a:cs typeface="Times New Roman" panose="02020603050405020304" pitchFamily="18" charset="0"/>
              </a:rPr>
              <a:t> қазан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en-US" sz="1100" b="1" dirty="0" smtClean="0">
                <a:solidFill>
                  <a:srgbClr val="000000"/>
                </a:solidFill>
                <a:latin typeface="Times New Roman" panose="02020603050405020304" pitchFamily="18" charset="0"/>
                <a:cs typeface="Times New Roman" panose="02020603050405020304" pitchFamily="18" charset="0"/>
              </a:rPr>
              <a:t>11</a:t>
            </a:r>
            <a:r>
              <a:rPr lang="kk-KZ" sz="1100" b="1" dirty="0" smtClean="0">
                <a:solidFill>
                  <a:srgbClr val="000000"/>
                </a:solidFill>
                <a:latin typeface="Times New Roman" panose="02020603050405020304" pitchFamily="18" charset="0"/>
                <a:cs typeface="Times New Roman" panose="02020603050405020304" pitchFamily="18" charset="0"/>
              </a:rPr>
              <a:t> қазан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latin typeface="Times New Roman" panose="02020603050405020304" pitchFamily="18" charset="0"/>
                <a:sym typeface="+mn-ea"/>
              </a:rPr>
              <a:t>Б</a:t>
            </a:r>
            <a:r>
              <a:rPr lang="kk-KZ" sz="1100" dirty="0" smtClean="0">
                <a:latin typeface="Times New Roman" panose="02020603050405020304" pitchFamily="18" charset="0"/>
                <a:ea typeface="Calibri" panose="020F0502020204030204" pitchFamily="34" charset="0"/>
              </a:rPr>
              <a:t>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latin typeface="Times New Roman" panose="02020603050405020304" pitchFamily="18" charset="0"/>
                <a:ea typeface="Calibri" panose="020F0502020204030204" pitchFamily="34" charset="0"/>
              </a:rPr>
              <a:t>жаңбыр</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ru-RU" sz="1100" dirty="0" err="1" smtClean="0">
                <a:latin typeface="Times New Roman" panose="02020603050405020304" pitchFamily="18" charset="0"/>
                <a:ea typeface="Calibri" panose="020F0502020204030204" pitchFamily="34" charset="0"/>
              </a:rPr>
              <a:t>солтүстік-шығыстан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күші </a:t>
            </a:r>
            <a:r>
              <a:rPr lang="kk-KZ" sz="1100" dirty="0" smtClean="0">
                <a:solidFill>
                  <a:prstClr val="black"/>
                </a:solidFill>
                <a:latin typeface="Times New Roman" pitchFamily="18" charset="0"/>
                <a:cs typeface="Times New Roman" pitchFamily="18" charset="0"/>
              </a:rPr>
              <a:t>5</a:t>
            </a:r>
            <a:r>
              <a:rPr lang="kk-KZ" sz="1100" dirty="0" smtClean="0">
                <a:solidFill>
                  <a:prstClr val="black"/>
                </a:solidFill>
                <a:latin typeface="Times New Roman" pitchFamily="18" charset="0"/>
                <a:cs typeface="Times New Roman" pitchFamily="18" charset="0"/>
              </a:rPr>
              <a:t>-10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10</a:t>
            </a:r>
            <a:r>
              <a:rPr lang="kk-KZ" sz="1100" dirty="0">
                <a:solidFill>
                  <a:prstClr val="black"/>
                </a:solidFill>
                <a:latin typeface="Times New Roman" pitchFamily="18" charset="0"/>
                <a:cs typeface="Times New Roman" pitchFamily="18" charset="0"/>
              </a:rPr>
              <a:t>-12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Бочкова Н</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23430</TotalTime>
  <Words>589</Words>
  <Application>Microsoft Office PowerPoint</Application>
  <PresentationFormat>Лист A4 (210x297 мм)</PresentationFormat>
  <Paragraphs>101</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3032</cp:revision>
  <cp:lastPrinted>2021-07-01T07:38:07Z</cp:lastPrinted>
  <dcterms:created xsi:type="dcterms:W3CDTF">2018-03-27T06:03:00Z</dcterms:created>
  <dcterms:modified xsi:type="dcterms:W3CDTF">2023-10-09T07:35:02Z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