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1552156"/>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294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a:solidFill>
                            <a:schemeClr val="tx2">
                              <a:lumMod val="75000"/>
                            </a:schemeClr>
                          </a:solidFill>
                          <a:latin typeface="Times New Roman" panose="02020603050405020304" pitchFamily="18" charset="0"/>
                          <a:cs typeface="Times New Roman" panose="02020603050405020304" pitchFamily="18" charset="0"/>
                        </a:rPr>
                        <a:t>21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21 қазан 2023 ж. сағ. 21-ден 22 қазан</a:t>
            </a:r>
          </a:p>
          <a:p>
            <a:pPr lvl="0" algn="ctr"/>
            <a:r>
              <a:rPr lang="kk-KZ" altLang="ru-RU" sz="1200" b="1" dirty="0">
                <a:latin typeface="Times New Roman" panose="02020603050405020304" pitchFamily="18" charset="0"/>
                <a:cs typeface="Times New Roman" panose="02020603050405020304" pitchFamily="18" charset="0"/>
              </a:rPr>
              <a:t>2023 ж. сағ. 21 дейін</a:t>
            </a:r>
          </a:p>
          <a:p>
            <a:pPr algn="just"/>
            <a:r>
              <a:rPr lang="kk-KZ" sz="1200" dirty="0">
                <a:solidFill>
                  <a:prstClr val="black"/>
                </a:solidFill>
                <a:latin typeface="Times New Roman" panose="02020603050405020304" pitchFamily="18" charset="0"/>
                <a:cs typeface="Times New Roman" panose="02020603050405020304" pitchFamily="18" charset="0"/>
              </a:rPr>
              <a:t>Бұлтты, жауын-шашын (жаңбыр, қар). Оңтүстік-батыстан жел соғады, </a:t>
            </a:r>
            <a:r>
              <a:rPr lang="kk-KZ" sz="1200">
                <a:solidFill>
                  <a:prstClr val="black"/>
                </a:solidFill>
                <a:latin typeface="Times New Roman" panose="02020603050405020304" pitchFamily="18" charset="0"/>
                <a:cs typeface="Times New Roman" panose="02020603050405020304" pitchFamily="18" charset="0"/>
              </a:rPr>
              <a:t>күші 15-20 </a:t>
            </a:r>
            <a:r>
              <a:rPr lang="kk-KZ" sz="1200" dirty="0">
                <a:solidFill>
                  <a:prstClr val="black"/>
                </a:solidFill>
                <a:latin typeface="Times New Roman" panose="02020603050405020304" pitchFamily="18" charset="0"/>
                <a:cs typeface="Times New Roman" panose="02020603050405020304" pitchFamily="18" charset="0"/>
              </a:rPr>
              <a:t>м/с. Ауа температурасы тұнде </a:t>
            </a:r>
            <a:r>
              <a:rPr lang="ru-RU" sz="1200" dirty="0">
                <a:solidFill>
                  <a:prstClr val="black"/>
                </a:solidFill>
                <a:latin typeface="Times New Roman" panose="02020603050405020304" pitchFamily="18" charset="0"/>
                <a:cs typeface="Times New Roman" panose="02020603050405020304" pitchFamily="18" charset="0"/>
              </a:rPr>
              <a:t>0-2,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lvl="0" algn="ctr"/>
            <a:r>
              <a:rPr lang="kk-KZ" sz="1200" b="1" dirty="0">
                <a:latin typeface="Times New Roman" panose="02020603050405020304" pitchFamily="18" charset="0"/>
                <a:cs typeface="Times New Roman" panose="02020603050405020304" pitchFamily="18" charset="0"/>
              </a:rPr>
              <a:t>2023 жылғы </a:t>
            </a:r>
            <a:r>
              <a:rPr lang="kk-KZ" sz="1200" b="1" dirty="0">
                <a:solidFill>
                  <a:prstClr val="black"/>
                </a:solidFill>
                <a:latin typeface="Times New Roman" panose="02020603050405020304" pitchFamily="18" charset="0"/>
                <a:cs typeface="Times New Roman" panose="02020603050405020304" pitchFamily="18" charset="0"/>
              </a:rPr>
              <a:t>23 қазанға</a:t>
            </a:r>
          </a:p>
          <a:p>
            <a:pPr lvl="0" algn="ctr"/>
            <a:r>
              <a:rPr lang="kk-KZ" sz="1200" b="1" dirty="0">
                <a:solidFill>
                  <a:prstClr val="black"/>
                </a:solidFill>
                <a:latin typeface="Times New Roman" panose="02020603050405020304" pitchFamily="18" charset="0"/>
                <a:cs typeface="Times New Roman" panose="02020603050405020304" pitchFamily="18" charset="0"/>
              </a:rPr>
              <a:t>22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a:solidFill>
                  <a:prstClr val="black"/>
                </a:solidFill>
                <a:latin typeface="Times New Roman" panose="02020603050405020304" pitchFamily="18" charset="0"/>
                <a:cs typeface="Times New Roman" panose="02020603050405020304" pitchFamily="18" charset="0"/>
              </a:rPr>
              <a:t>23 </a:t>
            </a:r>
            <a:r>
              <a:rPr lang="ru-RU" sz="1200" b="1" dirty="0" err="1">
                <a:solidFill>
                  <a:prstClr val="black"/>
                </a:solidFill>
                <a:latin typeface="Times New Roman" panose="02020603050405020304" pitchFamily="18" charset="0"/>
                <a:cs typeface="Times New Roman" panose="02020603050405020304" pitchFamily="18" charset="0"/>
              </a:rPr>
              <a:t>қазанға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жауын-шашынсыз. Солтүстік-батыстан жел соғады, күші 9-14 м/с. Ауа температурасы </a:t>
            </a:r>
            <a:r>
              <a:rPr lang="ru-RU" sz="1200" dirty="0">
                <a:latin typeface="Times New Roman" panose="02020603050405020304" pitchFamily="18" charset="0"/>
                <a:cs typeface="Times New Roman" panose="02020603050405020304" pitchFamily="18" charset="0"/>
              </a:rPr>
              <a:t>1-3 градус </a:t>
            </a:r>
            <a:r>
              <a:rPr lang="ru-RU" sz="1200" dirty="0" err="1">
                <a:latin typeface="Times New Roman" panose="02020603050405020304" pitchFamily="18" charset="0"/>
                <a:cs typeface="Times New Roman" panose="02020603050405020304" pitchFamily="18" charset="0"/>
              </a:rPr>
              <a:t>аяз</a:t>
            </a:r>
            <a:r>
              <a:rPr lang="kk-KZ"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58679347"/>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a:t>
                      </a:r>
                      <a:r>
                        <a:rPr lang="en-US" sz="1100" b="0" i="0" u="none" strike="noStrike" dirty="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a:t>
                      </a:r>
                      <a:r>
                        <a:rPr lang="en-US" sz="1100" b="0" i="0" u="none" strike="noStrike" dirty="0">
                          <a:solidFill>
                            <a:srgbClr val="000000"/>
                          </a:solidFill>
                          <a:effectLst/>
                          <a:latin typeface="Calibri" panose="020F0502020204030204" pitchFamily="34" charset="0"/>
                        </a:rPr>
                        <a:t>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a:t>
                      </a:r>
                      <a:r>
                        <a:rPr lang="en-US" sz="1100" b="0" i="0" u="none" strike="noStrike" dirty="0">
                          <a:solidFill>
                            <a:srgbClr val="000000"/>
                          </a:solidFill>
                          <a:effectLst/>
                          <a:latin typeface="Calibri" panose="020F0502020204030204" pitchFamily="34" charset="0"/>
                        </a:rPr>
                        <a:t>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163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21 қазан</a:t>
            </a:r>
          </a:p>
          <a:p>
            <a:pPr algn="ct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22 </a:t>
            </a:r>
            <a:r>
              <a:rPr lang="kk-KZ" sz="1200" dirty="0">
                <a:solidFill>
                  <a:prstClr val="black"/>
                </a:solidFill>
                <a:latin typeface="Times New Roman" panose="02020603050405020304" pitchFamily="18" charset="0"/>
                <a:cs typeface="Times New Roman" panose="02020603050405020304" pitchFamily="18" charset="0"/>
              </a:rPr>
              <a:t>қазанға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23 </a:t>
            </a:r>
            <a:r>
              <a:rPr lang="ru-RU" sz="1200" dirty="0" err="1">
                <a:solidFill>
                  <a:prstClr val="black"/>
                </a:solidFill>
                <a:latin typeface="Times New Roman" panose="02020603050405020304" pitchFamily="18" charset="0"/>
                <a:cs typeface="Times New Roman" panose="02020603050405020304" pitchFamily="18" charset="0"/>
              </a:rPr>
              <a:t>қазанға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сейілу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Р. </a:t>
            </a:r>
            <a:r>
              <a:rPr lang="ru-RU" altLang="ru-RU" sz="1200" b="1" i="1" dirty="0" err="1">
                <a:solidFill>
                  <a:srgbClr val="000000"/>
                </a:solidFill>
                <a:latin typeface="Times New Roman" panose="02020603050405020304" pitchFamily="18" charset="0"/>
                <a:cs typeface="Times New Roman" panose="02020603050405020304" pitchFamily="18" charset="0"/>
              </a:rPr>
              <a:t>Маркевич</a:t>
            </a:r>
            <a:r>
              <a:rPr lang="ru-RU"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18147</TotalTime>
  <Words>608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3304</cp:revision>
  <cp:lastPrinted>2021-07-01T07:38:07Z</cp:lastPrinted>
  <dcterms:created xsi:type="dcterms:W3CDTF">2018-03-27T06:03:00Z</dcterms:created>
  <dcterms:modified xsi:type="dcterms:W3CDTF">2023-10-21T07:40:26Z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