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84"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smtClean="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50491410"/>
              </p:ext>
            </p:extLst>
          </p:nvPr>
        </p:nvGraphicFramePr>
        <p:xfrm>
          <a:off x="307975" y="2401809"/>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295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Қостанай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22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қазан</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97389" y="378258"/>
            <a:ext cx="4752928"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қазанға</a:t>
            </a:r>
            <a:endParaRPr lang="ru-RU" altLang="ru-RU" sz="1200" b="1" dirty="0" smtClean="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22 қазан 2023 ж. сағ. 21-ден 23 қазан  2023 </a:t>
            </a:r>
            <a:r>
              <a:rPr lang="kk-KZ" altLang="ru-RU" sz="1200" b="1" dirty="0">
                <a:latin typeface="Times New Roman" panose="02020603050405020304" pitchFamily="18" charset="0"/>
                <a:cs typeface="Times New Roman" panose="02020603050405020304" pitchFamily="18" charset="0"/>
              </a:rPr>
              <a:t>ж. сағ. 21 </a:t>
            </a:r>
            <a:r>
              <a:rPr lang="kk-KZ" altLang="ru-RU" sz="1200" b="1" dirty="0" smtClean="0">
                <a:latin typeface="Times New Roman" panose="02020603050405020304" pitchFamily="18" charset="0"/>
                <a:cs typeface="Times New Roman" panose="02020603050405020304" pitchFamily="18" charset="0"/>
              </a:rPr>
              <a:t>дейін</a:t>
            </a:r>
          </a:p>
          <a:p>
            <a:pPr lvl="0" algn="just"/>
            <a:r>
              <a:rPr lang="ru-RU" sz="1200" dirty="0">
                <a:latin typeface="Times New Roman" panose="02020603050405020304" pitchFamily="18" charset="0"/>
                <a:cs typeface="Times New Roman" panose="02020603050405020304" pitchFamily="18" charset="0"/>
              </a:rPr>
              <a:t>Көшпелі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жауын-шашынсыз. </a:t>
            </a:r>
            <a:r>
              <a:rPr lang="kk-KZ" sz="1200" kern="1400" dirty="0">
                <a:solidFill>
                  <a:srgbClr val="000000"/>
                </a:solidFill>
                <a:latin typeface="Times New Roman" panose="02020603050405020304" pitchFamily="18" charset="0"/>
                <a:ea typeface="Times New Roman" panose="02020603050405020304" pitchFamily="18" charset="0"/>
              </a:rPr>
              <a:t>Солтүстік-батыстан соғатын жел оңтүстік-батысқа ауысады, күші 9-14 м/с</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тұнде </a:t>
            </a:r>
            <a:r>
              <a:rPr lang="ru-RU" sz="1200" dirty="0" smtClean="0">
                <a:solidFill>
                  <a:prstClr val="black"/>
                </a:solidFill>
                <a:latin typeface="Times New Roman" panose="02020603050405020304" pitchFamily="18" charset="0"/>
                <a:cs typeface="Times New Roman" panose="02020603050405020304" pitchFamily="18" charset="0"/>
              </a:rPr>
              <a:t>1-3 градус </a:t>
            </a:r>
            <a:r>
              <a:rPr lang="ru-RU" sz="1200" dirty="0" err="1" smtClean="0">
                <a:solidFill>
                  <a:prstClr val="black"/>
                </a:solidFill>
                <a:latin typeface="Times New Roman" panose="02020603050405020304" pitchFamily="18" charset="0"/>
                <a:cs typeface="Times New Roman" panose="02020603050405020304" pitchFamily="18" charset="0"/>
              </a:rPr>
              <a:t>аяз</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2-4 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pPr lvl="0" algn="just"/>
            <a:endParaRPr lang="ru-RU" sz="1200" dirty="0" smtClean="0">
              <a:latin typeface="Times New Roman" panose="02020603050405020304" pitchFamily="18" charset="0"/>
              <a:cs typeface="Times New Roman" panose="02020603050405020304" pitchFamily="18" charset="0"/>
            </a:endParaRPr>
          </a:p>
          <a:p>
            <a:pPr lvl="0" algn="ctr"/>
            <a:r>
              <a:rPr lang="kk-KZ" sz="1200" b="1" dirty="0" smtClean="0">
                <a:latin typeface="Times New Roman" panose="02020603050405020304" pitchFamily="18" charset="0"/>
                <a:cs typeface="Times New Roman" panose="02020603050405020304" pitchFamily="18" charset="0"/>
              </a:rPr>
              <a:t>2023 жылғы </a:t>
            </a:r>
            <a:r>
              <a:rPr lang="kk-KZ" sz="1200" b="1" dirty="0" smtClean="0">
                <a:solidFill>
                  <a:prstClr val="black"/>
                </a:solidFill>
                <a:latin typeface="Times New Roman" panose="02020603050405020304" pitchFamily="18" charset="0"/>
                <a:cs typeface="Times New Roman" panose="02020603050405020304" pitchFamily="18" charset="0"/>
              </a:rPr>
              <a:t>24 </a:t>
            </a:r>
            <a:r>
              <a:rPr lang="kk-KZ" sz="1200" b="1" dirty="0">
                <a:solidFill>
                  <a:prstClr val="black"/>
                </a:solidFill>
                <a:latin typeface="Times New Roman" panose="02020603050405020304" pitchFamily="18" charset="0"/>
                <a:cs typeface="Times New Roman" panose="02020603050405020304" pitchFamily="18" charset="0"/>
              </a:rPr>
              <a:t>қазанға</a:t>
            </a:r>
          </a:p>
          <a:p>
            <a:pPr lvl="0" algn="ctr"/>
            <a:r>
              <a:rPr lang="kk-KZ" sz="1200" b="1" dirty="0" smtClean="0">
                <a:solidFill>
                  <a:prstClr val="black"/>
                </a:solidFill>
                <a:latin typeface="Times New Roman" panose="02020603050405020304" pitchFamily="18" charset="0"/>
                <a:cs typeface="Times New Roman" panose="02020603050405020304" pitchFamily="18" charset="0"/>
              </a:rPr>
              <a:t>23 қазан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a:t>
            </a:r>
            <a:r>
              <a:rPr lang="ru-RU" sz="1200" b="1" dirty="0" smtClean="0">
                <a:solidFill>
                  <a:prstClr val="black"/>
                </a:solidFill>
                <a:latin typeface="Times New Roman" panose="02020603050405020304" pitchFamily="18" charset="0"/>
                <a:cs typeface="Times New Roman" panose="02020603050405020304" pitchFamily="18" charset="0"/>
              </a:rPr>
              <a:t>24 </a:t>
            </a:r>
            <a:r>
              <a:rPr lang="ru-RU" sz="1200" b="1" dirty="0" err="1">
                <a:solidFill>
                  <a:prstClr val="black"/>
                </a:solidFill>
                <a:latin typeface="Times New Roman" panose="02020603050405020304" pitchFamily="18" charset="0"/>
                <a:cs typeface="Times New Roman" panose="02020603050405020304" pitchFamily="18" charset="0"/>
              </a:rPr>
              <a:t>қазанға</a:t>
            </a: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09-ға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p>
          <a:p>
            <a:pPr algn="just"/>
            <a:r>
              <a:rPr lang="ru-RU" sz="1200" dirty="0" smtClean="0">
                <a:latin typeface="Times New Roman" panose="02020603050405020304" pitchFamily="18" charset="0"/>
                <a:cs typeface="Times New Roman" panose="02020603050405020304" pitchFamily="18" charset="0"/>
              </a:rPr>
              <a:t>Көшпелі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жауын-шашын </a:t>
            </a:r>
            <a:r>
              <a:rPr lang="kk-KZ" sz="1200" dirty="0">
                <a:solidFill>
                  <a:prstClr val="black"/>
                </a:solidFill>
                <a:latin typeface="Times New Roman" panose="02020603050405020304" pitchFamily="18" charset="0"/>
                <a:cs typeface="Times New Roman" panose="02020603050405020304" pitchFamily="18" charset="0"/>
              </a:rPr>
              <a:t>(жаңбыр, </a:t>
            </a:r>
            <a:r>
              <a:rPr lang="kk-KZ" sz="1200" dirty="0" smtClean="0">
                <a:solidFill>
                  <a:prstClr val="black"/>
                </a:solidFill>
                <a:latin typeface="Times New Roman" panose="02020603050405020304" pitchFamily="18" charset="0"/>
                <a:cs typeface="Times New Roman" panose="02020603050405020304" pitchFamily="18" charset="0"/>
              </a:rPr>
              <a:t>қар). </a:t>
            </a:r>
            <a:r>
              <a:rPr lang="kk-KZ" sz="1200" kern="1400" dirty="0" smtClean="0">
                <a:solidFill>
                  <a:srgbClr val="000000"/>
                </a:solidFill>
                <a:latin typeface="Times New Roman" panose="02020603050405020304" pitchFamily="18" charset="0"/>
              </a:rPr>
              <a:t>О</a:t>
            </a:r>
            <a:r>
              <a:rPr lang="kk-KZ" sz="1200" kern="1400" dirty="0" smtClean="0">
                <a:solidFill>
                  <a:srgbClr val="000000"/>
                </a:solidFill>
                <a:latin typeface="Times New Roman" panose="02020603050405020304" pitchFamily="18" charset="0"/>
                <a:ea typeface="Times New Roman" panose="02020603050405020304" pitchFamily="18" charset="0"/>
              </a:rPr>
              <a:t>ңтүстік</a:t>
            </a:r>
            <a:r>
              <a:rPr lang="kk-KZ" sz="1200" dirty="0" smtClean="0">
                <a:solidFill>
                  <a:prstClr val="black"/>
                </a:solidFill>
                <a:latin typeface="Times New Roman" panose="02020603050405020304" pitchFamily="18" charset="0"/>
                <a:cs typeface="Times New Roman" panose="02020603050405020304" pitchFamily="18" charset="0"/>
              </a:rPr>
              <a:t>-батыстан жел </a:t>
            </a:r>
            <a:r>
              <a:rPr lang="kk-KZ" sz="1200" dirty="0">
                <a:solidFill>
                  <a:prstClr val="black"/>
                </a:solidFill>
                <a:latin typeface="Times New Roman" panose="02020603050405020304" pitchFamily="18" charset="0"/>
                <a:cs typeface="Times New Roman" panose="02020603050405020304" pitchFamily="18" charset="0"/>
              </a:rPr>
              <a:t>соғады</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күші </a:t>
            </a:r>
            <a:r>
              <a:rPr lang="kk-KZ" sz="1200" dirty="0" smtClean="0">
                <a:solidFill>
                  <a:prstClr val="black"/>
                </a:solidFill>
                <a:latin typeface="Times New Roman" panose="02020603050405020304" pitchFamily="18" charset="0"/>
                <a:cs typeface="Times New Roman" panose="02020603050405020304" pitchFamily="18" charset="0"/>
              </a:rPr>
              <a:t>15-20 м/с. </a:t>
            </a:r>
            <a:r>
              <a:rPr lang="kk-KZ" sz="1200" dirty="0">
                <a:solidFill>
                  <a:prstClr val="black"/>
                </a:solidFill>
                <a:latin typeface="Times New Roman" panose="02020603050405020304" pitchFamily="18" charset="0"/>
                <a:cs typeface="Times New Roman" panose="02020603050405020304" pitchFamily="18" charset="0"/>
              </a:rPr>
              <a:t>Ауа </a:t>
            </a:r>
            <a:r>
              <a:rPr lang="kk-KZ" sz="1200" dirty="0" smtClean="0">
                <a:solidFill>
                  <a:prstClr val="black"/>
                </a:solidFill>
                <a:latin typeface="Times New Roman" panose="02020603050405020304" pitchFamily="18" charset="0"/>
                <a:cs typeface="Times New Roman" panose="02020603050405020304" pitchFamily="18" charset="0"/>
              </a:rPr>
              <a:t>температурасы </a:t>
            </a:r>
            <a:r>
              <a:rPr lang="ru-RU" sz="1200" dirty="0" smtClean="0">
                <a:latin typeface="Times New Roman" panose="02020603050405020304" pitchFamily="18" charset="0"/>
                <a:cs typeface="Times New Roman" panose="02020603050405020304" pitchFamily="18" charset="0"/>
              </a:rPr>
              <a:t>0-2 градус </a:t>
            </a:r>
            <a:r>
              <a:rPr lang="ru-RU" sz="1200" dirty="0" err="1" smtClean="0">
                <a:latin typeface="Times New Roman" panose="02020603050405020304" pitchFamily="18" charset="0"/>
                <a:cs typeface="Times New Roman" panose="02020603050405020304" pitchFamily="18" charset="0"/>
              </a:rPr>
              <a:t>аяз</a:t>
            </a:r>
            <a:r>
              <a:rPr lang="kk-KZ" sz="1200" dirty="0" smtClean="0">
                <a:solidFill>
                  <a:prstClr val="black"/>
                </a:solidFill>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230083199"/>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039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a:t>
                      </a:r>
                      <a:r>
                        <a:rPr lang="en-US" sz="1100" b="0" i="0" u="none" strike="noStrike" dirty="0" smtClean="0">
                          <a:solidFill>
                            <a:srgbClr val="000000"/>
                          </a:solidFill>
                          <a:effectLst/>
                          <a:latin typeface="Calibri" panose="020F0502020204030204" pitchFamily="34" charset="0"/>
                        </a:rPr>
                        <a:t>07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21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86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43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62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a:t>
                      </a:r>
                      <a:r>
                        <a:rPr lang="en-US" sz="1100" b="0" i="0" u="none" strike="noStrike" dirty="0" smtClean="0">
                          <a:solidFill>
                            <a:srgbClr val="000000"/>
                          </a:solidFill>
                          <a:effectLst/>
                          <a:latin typeface="Calibri" panose="020F0502020204030204" pitchFamily="34" charset="0"/>
                        </a:rPr>
                        <a:t>56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сутегі</a:t>
                      </a:r>
                      <a:r>
                        <a:rPr lang="ru-RU" sz="1000" dirty="0" smtClean="0">
                          <a:solidFill>
                            <a:schemeClr val="tx1"/>
                          </a:solidFill>
                          <a:latin typeface="Times New Roman" panose="02020603050405020304" pitchFamily="18" charset="0"/>
                          <a:cs typeface="Times New Roman" panose="02020603050405020304" pitchFamily="18" charset="0"/>
                        </a:rPr>
                        <a:t> </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15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3877883692"/>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smtClean="0">
                        <a:latin typeface="Times New Roman" panose="02020603050405020304" pitchFamily="18" charset="0"/>
                        <a:cs typeface="Times New Roman" panose="02020603050405020304" pitchFamily="18" charset="0"/>
                      </a:endParaRPr>
                    </a:p>
                    <a:p>
                      <a:pPr fontAlgn="base"/>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807422"/>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22 қазан</a:t>
            </a: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68372" y="3530423"/>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74668" y="2679358"/>
            <a:ext cx="46675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23 </a:t>
            </a:r>
            <a:r>
              <a:rPr lang="kk-KZ" sz="1200" dirty="0" smtClean="0">
                <a:solidFill>
                  <a:prstClr val="black"/>
                </a:solidFill>
                <a:latin typeface="Times New Roman" panose="02020603050405020304" pitchFamily="18" charset="0"/>
                <a:cs typeface="Times New Roman" panose="02020603050405020304" pitchFamily="18" charset="0"/>
              </a:rPr>
              <a:t>қазанға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24 </a:t>
            </a:r>
            <a:r>
              <a:rPr lang="ru-RU" sz="1200" dirty="0" err="1">
                <a:solidFill>
                  <a:prstClr val="black"/>
                </a:solidFill>
                <a:latin typeface="Times New Roman" panose="02020603050405020304" pitchFamily="18" charset="0"/>
                <a:cs typeface="Times New Roman" panose="02020603050405020304" pitchFamily="18" charset="0"/>
              </a:rPr>
              <a:t>қазанға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сейілу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қала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kk-KZ"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18</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Қостанай қ.,  </a:t>
              </a:r>
              <a:r>
                <a:rPr lang="ru-RU" altLang="ru-RU" sz="1000" i="1" dirty="0" err="1" smtClean="0">
                  <a:latin typeface="Times New Roman" panose="02020603050405020304" pitchFamily="18" charset="0"/>
                  <a:cs typeface="Times New Roman" panose="02020603050405020304" pitchFamily="18" charset="0"/>
                </a:rPr>
                <a:t>Дощанова</a:t>
              </a:r>
              <a:r>
                <a:rPr lang="ru-RU" altLang="ru-RU" sz="1000" i="1" dirty="0" smtClean="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Р. </a:t>
            </a:r>
            <a:r>
              <a:rPr lang="ru-RU" altLang="ru-RU" sz="1200" b="1" i="1" dirty="0" err="1" smtClean="0">
                <a:solidFill>
                  <a:srgbClr val="000000"/>
                </a:solidFill>
                <a:latin typeface="Times New Roman" panose="02020603050405020304" pitchFamily="18" charset="0"/>
                <a:cs typeface="Times New Roman" panose="02020603050405020304" pitchFamily="18" charset="0"/>
              </a:rPr>
              <a:t>Маркевич</a:t>
            </a:r>
            <a:r>
              <a:rPr lang="ru-RU" altLang="ru-RU" sz="1200" b="1" i="1" dirty="0" smtClean="0">
                <a:solidFill>
                  <a:srgbClr val="000000"/>
                </a:solidFill>
                <a:latin typeface="Times New Roman" panose="02020603050405020304" pitchFamily="18" charset="0"/>
                <a:cs typeface="Times New Roman" panose="02020603050405020304" pitchFamily="18" charset="0"/>
              </a:rPr>
              <a:t> / </a:t>
            </a:r>
            <a:r>
              <a:rPr lang="kk-KZ" altLang="ru-RU" sz="1200" b="1" i="1" dirty="0" smtClean="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18166</TotalTime>
  <Words>585</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3310</cp:revision>
  <cp:lastPrinted>2021-07-01T07:38:07Z</cp:lastPrinted>
  <dcterms:created xsi:type="dcterms:W3CDTF">2018-03-27T06:03:00Z</dcterms:created>
  <dcterms:modified xsi:type="dcterms:W3CDTF">2023-10-22T06:34:21Z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