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a:solidFill>
                            <a:srgbClr val="002060"/>
                          </a:solidFill>
                          <a:latin typeface="Times New Roman" panose="02020603050405020304" pitchFamily="18" charset="0"/>
                          <a:cs typeface="Times New Roman" panose="02020603050405020304" pitchFamily="18" charset="0"/>
                        </a:rPr>
                        <a:t>№</a:t>
                      </a:r>
                      <a:r>
                        <a:rPr lang="kk-KZ" altLang="x-none" sz="1600" b="1" i="1" smtClean="0">
                          <a:solidFill>
                            <a:srgbClr val="002060"/>
                          </a:solidFill>
                          <a:latin typeface="Times New Roman" panose="02020603050405020304" pitchFamily="18" charset="0"/>
                          <a:cs typeface="Times New Roman" panose="02020603050405020304" pitchFamily="18" charset="0"/>
                        </a:rPr>
                        <a:t>29</a:t>
                      </a:r>
                      <a:r>
                        <a:rPr lang="kk-KZ" altLang="x-none" sz="1600" b="1" i="1" baseline="0" smtClean="0">
                          <a:solidFill>
                            <a:srgbClr val="002060"/>
                          </a:solidFill>
                          <a:latin typeface="Times New Roman" panose="02020603050405020304" pitchFamily="18" charset="0"/>
                          <a:cs typeface="Times New Roman" panose="02020603050405020304" pitchFamily="18" charset="0"/>
                        </a:rPr>
                        <a:t>6 </a:t>
                      </a:r>
                      <a:r>
                        <a:rPr lang="kk-KZ" altLang="x-none" sz="1600" b="1" i="1"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23 </a:t>
                      </a:r>
                      <a:r>
                        <a:rPr lang="kk-KZ" sz="1200" b="1" i="1" dirty="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23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457419330"/>
              </p:ext>
            </p:extLst>
          </p:nvPr>
        </p:nvGraphicFramePr>
        <p:xfrm>
          <a:off x="5025008" y="3996001"/>
          <a:ext cx="4680520" cy="2572116"/>
        </p:xfrm>
        <a:graphic>
          <a:graphicData uri="http://schemas.openxmlformats.org/drawingml/2006/table">
            <a:tbl>
              <a:tblPr firstRow="1" bandRow="1">
                <a:tableStyleId>{5C22544A-7EE6-4342-B048-85BDC9FD1C3A}</a:tableStyleId>
              </a:tblPr>
              <a:tblGrid>
                <a:gridCol w="1801039">
                  <a:extLst>
                    <a:ext uri="{9D8B030D-6E8A-4147-A177-3AD203B41FA5}">
                      <a16:colId xmlns:a16="http://schemas.microsoft.com/office/drawing/2014/main" xmlns="" val="3583770891"/>
                    </a:ext>
                  </a:extLst>
                </a:gridCol>
                <a:gridCol w="1436923">
                  <a:extLst>
                    <a:ext uri="{9D8B030D-6E8A-4147-A177-3AD203B41FA5}">
                      <a16:colId xmlns:a16="http://schemas.microsoft.com/office/drawing/2014/main" xmlns="" val="1276116030"/>
                    </a:ext>
                  </a:extLst>
                </a:gridCol>
                <a:gridCol w="1442558">
                  <a:extLst>
                    <a:ext uri="{9D8B030D-6E8A-4147-A177-3AD203B41FA5}">
                      <a16:colId xmlns:a16="http://schemas.microsoft.com/office/drawing/2014/main" xmlns="" val="2096923049"/>
                    </a:ext>
                  </a:extLst>
                </a:gridCol>
              </a:tblGrid>
              <a:tr h="5058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37246">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0,00</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724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27</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0,05</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7246">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610</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72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90</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0,5</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72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0,02</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72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9</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1,1</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260648"/>
            <a:ext cx="4824536" cy="1938992"/>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24 </a:t>
            </a:r>
            <a:r>
              <a:rPr lang="kk-KZ" altLang="ru-RU" sz="1200" b="1" dirty="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23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24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2563" algn="just"/>
            <a:r>
              <a:rPr lang="kk-KZ" sz="1200" dirty="0" smtClean="0">
                <a:latin typeface="Times New Roman" pitchFamily="18" charset="0"/>
                <a:cs typeface="Times New Roman" pitchFamily="18" charset="0"/>
              </a:rPr>
              <a:t>Бұлтты, түнде жауын-шашын (жаңбыр, қар), көктайғақ. Оңтүстік-батыстан жел соғады, күші</a:t>
            </a:r>
            <a:r>
              <a:rPr lang="kk-KZ" sz="1200" dirty="0" smtClean="0"/>
              <a:t> </a:t>
            </a:r>
            <a:r>
              <a:rPr lang="kk-KZ" sz="1200" dirty="0" smtClean="0">
                <a:latin typeface="Times New Roman" pitchFamily="18" charset="0"/>
                <a:cs typeface="Times New Roman" pitchFamily="18" charset="0"/>
              </a:rPr>
              <a:t>15-20 м/с.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түнде 0-2 градус аяз, күндіз 2-4 градус жылы.</a:t>
            </a:r>
            <a:endParaRPr lang="kk-KZ" sz="1200" dirty="0">
              <a:latin typeface="Times New Roman" pitchFamily="18" charset="0"/>
              <a:cs typeface="Times New Roman" pitchFamily="18" charset="0"/>
            </a:endParaRPr>
          </a:p>
          <a:p>
            <a:pPr indent="182563" algn="ctr">
              <a:tabLst>
                <a:tab pos="180975" algn="l"/>
              </a:tabLst>
            </a:pPr>
            <a:r>
              <a:rPr lang="kk-KZ" altLang="ru-RU" sz="1200" b="1" dirty="0" smtClean="0">
                <a:solidFill>
                  <a:srgbClr val="000000"/>
                </a:solidFill>
                <a:latin typeface="Times New Roman" pitchFamily="18" charset="0"/>
                <a:cs typeface="Times New Roman" pitchFamily="18" charset="0"/>
              </a:rPr>
              <a:t>25 </a:t>
            </a:r>
            <a:r>
              <a:rPr lang="kk-KZ" altLang="ru-RU" sz="1200" b="1" dirty="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24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25 </a:t>
            </a:r>
            <a:r>
              <a:rPr lang="kk-KZ" altLang="ru-RU" sz="1200" b="1" dirty="0">
                <a:solidFill>
                  <a:srgbClr val="000000"/>
                </a:solidFill>
                <a:latin typeface="Times New Roman" pitchFamily="18" charset="0"/>
                <a:cs typeface="Times New Roman" pitchFamily="18" charset="0"/>
              </a:rPr>
              <a:t>қазанға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Бұлтты, жауын-шашын </a:t>
            </a:r>
            <a:r>
              <a:rPr lang="ru-RU" sz="1200" dirty="0"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жа</a:t>
            </a:r>
            <a:r>
              <a:rPr lang="kk-KZ" sz="1200" dirty="0" smtClean="0">
                <a:latin typeface="Times New Roman" pitchFamily="18" charset="0"/>
                <a:cs typeface="Times New Roman" pitchFamily="18" charset="0"/>
              </a:rPr>
              <a:t>ңбыр, 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жел </a:t>
            </a:r>
            <a:r>
              <a:rPr lang="kk-KZ" sz="1200" dirty="0">
                <a:latin typeface="Times New Roman" pitchFamily="18" charset="0"/>
                <a:cs typeface="Times New Roman" pitchFamily="18" charset="0"/>
              </a:rPr>
              <a:t>соғады, </a:t>
            </a:r>
            <a:r>
              <a:rPr lang="kk-KZ" sz="1200" dirty="0" smtClean="0">
                <a:latin typeface="Times New Roman" pitchFamily="18" charset="0"/>
                <a:cs typeface="Times New Roman" pitchFamily="18" charset="0"/>
              </a:rPr>
              <a:t>күші 9-14, екпіні 15-20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0-2 </a:t>
            </a:r>
            <a:r>
              <a:rPr lang="kk-KZ" sz="1200" smtClean="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 </a:t>
            </a:r>
            <a:r>
              <a:rPr lang="ru-RU" sz="1200" dirty="0" smtClean="0">
                <a:solidFill>
                  <a:srgbClr val="000000"/>
                </a:solidFill>
                <a:latin typeface="Times New Roman" pitchFamily="18" charset="0"/>
                <a:cs typeface="Times New Roman" pitchFamily="18" charset="0"/>
              </a:rPr>
              <a:t>24 </a:t>
            </a:r>
            <a:r>
              <a:rPr lang="kk-KZ" sz="1200" dirty="0">
                <a:solidFill>
                  <a:srgbClr val="000000"/>
                </a:solidFill>
                <a:latin typeface="Times New Roman" pitchFamily="18" charset="0"/>
                <a:cs typeface="Times New Roman" pitchFamily="18" charset="0"/>
              </a:rPr>
              <a:t>қазанда, </a:t>
            </a:r>
            <a:r>
              <a:rPr lang="kk-KZ" sz="1200" dirty="0" smtClean="0">
                <a:solidFill>
                  <a:srgbClr val="000000"/>
                </a:solidFill>
                <a:latin typeface="Times New Roman" pitchFamily="18" charset="0"/>
                <a:cs typeface="Times New Roman" pitchFamily="18" charset="0"/>
              </a:rPr>
              <a:t>25 қазанда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14127</TotalTime>
  <Words>560</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3803</cp:revision>
  <cp:lastPrinted>2021-07-01T03:56:27Z</cp:lastPrinted>
  <dcterms:created xsi:type="dcterms:W3CDTF">2018-03-27T06:03:00Z</dcterms:created>
  <dcterms:modified xsi:type="dcterms:W3CDTF">2023-10-23T06:10:36Z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