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80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7649" autoAdjust="0"/>
    <p:restoredTop sz="94660"/>
  </p:normalViewPr>
  <p:slideViewPr>
    <p:cSldViewPr showGuides="1">
      <p:cViewPr varScale="1">
        <p:scale>
          <a:sx n="73" d="100"/>
          <a:sy n="73" d="100"/>
        </p:scale>
        <p:origin x="1554"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23336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29</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7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2023 жыл </a:t>
                      </a:r>
                      <a:r>
                        <a:rPr lang="kk-KZ" altLang="zh-CN" sz="1200" b="1" i="1" u="none" kern="1200" baseline="0" dirty="0" smtClean="0">
                          <a:solidFill>
                            <a:schemeClr val="tx1"/>
                          </a:solidFill>
                          <a:latin typeface="Times New Roman" pitchFamily="18" charset="0"/>
                          <a:ea typeface="+mn-ea"/>
                          <a:cs typeface="Times New Roman" pitchFamily="18" charset="0"/>
                        </a:rPr>
                        <a:t>24 </a:t>
                      </a:r>
                      <a:r>
                        <a:rPr lang="kk-KZ" sz="1200" b="1" i="1" dirty="0">
                          <a:solidFill>
                            <a:schemeClr val="tx1"/>
                          </a:solidFill>
                          <a:latin typeface="Times New Roman" pitchFamily="18" charset="0"/>
                          <a:cs typeface="Times New Roman" pitchFamily="18" charset="0"/>
                        </a:rPr>
                        <a:t>қазан</a:t>
                      </a:r>
                      <a:endParaRPr lang="zh-CN" altLang="x-none" sz="1200" b="1" i="1" dirty="0">
                        <a:solidFill>
                          <a:srgbClr val="002060"/>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724895798"/>
              </p:ext>
            </p:extLst>
          </p:nvPr>
        </p:nvGraphicFramePr>
        <p:xfrm>
          <a:off x="5088998" y="6527166"/>
          <a:ext cx="4628106" cy="320040"/>
        </p:xfrm>
        <a:graphic>
          <a:graphicData uri="http://schemas.openxmlformats.org/drawingml/2006/table">
            <a:tbl>
              <a:tblPr/>
              <a:tblGrid>
                <a:gridCol w="4628106">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solidFill>
                  <a:srgbClr val="000000"/>
                </a:solidFill>
                <a:latin typeface="Times New Roman" pitchFamily="18" charset="0"/>
                <a:cs typeface="Times New Roman" pitchFamily="18" charset="0"/>
              </a:rPr>
              <a:t>24 </a:t>
            </a:r>
            <a:r>
              <a:rPr lang="kk-KZ" altLang="ru-RU" sz="1200" b="1" dirty="0">
                <a:solidFill>
                  <a:srgbClr val="000000"/>
                </a:solidFill>
                <a:latin typeface="Times New Roman" pitchFamily="18" charset="0"/>
                <a:cs typeface="Times New Roman" pitchFamily="18" charset="0"/>
              </a:rPr>
              <a:t>қазанға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457419330"/>
              </p:ext>
            </p:extLst>
          </p:nvPr>
        </p:nvGraphicFramePr>
        <p:xfrm>
          <a:off x="5025008" y="3996001"/>
          <a:ext cx="4680520" cy="2572116"/>
        </p:xfrm>
        <a:graphic>
          <a:graphicData uri="http://schemas.openxmlformats.org/drawingml/2006/table">
            <a:tbl>
              <a:tblPr firstRow="1" bandRow="1">
                <a:tableStyleId>{5C22544A-7EE6-4342-B048-85BDC9FD1C3A}</a:tableStyleId>
              </a:tblPr>
              <a:tblGrid>
                <a:gridCol w="1801039">
                  <a:extLst>
                    <a:ext uri="{9D8B030D-6E8A-4147-A177-3AD203B41FA5}">
                      <a16:colId xmlns:a16="http://schemas.microsoft.com/office/drawing/2014/main" val="3583770891"/>
                    </a:ext>
                  </a:extLst>
                </a:gridCol>
                <a:gridCol w="1436923">
                  <a:extLst>
                    <a:ext uri="{9D8B030D-6E8A-4147-A177-3AD203B41FA5}">
                      <a16:colId xmlns:a16="http://schemas.microsoft.com/office/drawing/2014/main" val="1276116030"/>
                    </a:ext>
                  </a:extLst>
                </a:gridCol>
                <a:gridCol w="1442558">
                  <a:extLst>
                    <a:ext uri="{9D8B030D-6E8A-4147-A177-3AD203B41FA5}">
                      <a16:colId xmlns:a16="http://schemas.microsoft.com/office/drawing/2014/main" val="2096923049"/>
                    </a:ext>
                  </a:extLst>
                </a:gridCol>
              </a:tblGrid>
              <a:tr h="5058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337246">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a:t>
                      </a:r>
                      <a:endParaRPr lang="ru-RU" sz="1200" dirty="0">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0,00</a:t>
                      </a:r>
                      <a:endParaRPr lang="ru-RU" sz="1200" dirty="0">
                        <a:latin typeface="Times New Roman" pitchFamily="18" charset="0"/>
                        <a:cs typeface="Times New Roman"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337246">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16</a:t>
                      </a:r>
                      <a:endParaRPr lang="ru-RU" sz="1200" dirty="0">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0,03</a:t>
                      </a:r>
                      <a:endParaRPr lang="ru-RU" sz="1200" dirty="0">
                        <a:latin typeface="Times New Roman" pitchFamily="18" charset="0"/>
                        <a:cs typeface="Times New Roman"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337246">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516</a:t>
                      </a:r>
                      <a:endParaRPr lang="ru-RU" sz="1200" dirty="0">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0,1</a:t>
                      </a:r>
                      <a:endParaRPr lang="ru-RU" sz="1200" dirty="0">
                        <a:latin typeface="Times New Roman" pitchFamily="18" charset="0"/>
                        <a:cs typeface="Times New Roman"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33724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74</a:t>
                      </a:r>
                      <a:endParaRPr lang="ru-RU" sz="1200" dirty="0">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0,4</a:t>
                      </a:r>
                      <a:endParaRPr lang="ru-RU" sz="1200" dirty="0">
                        <a:latin typeface="Times New Roman" pitchFamily="18" charset="0"/>
                        <a:cs typeface="Times New Roman"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33724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22</a:t>
                      </a:r>
                      <a:endParaRPr lang="ru-RU" sz="1200" dirty="0">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0,05</a:t>
                      </a:r>
                      <a:endParaRPr lang="ru-RU" sz="1200" dirty="0">
                        <a:latin typeface="Times New Roman" pitchFamily="18" charset="0"/>
                        <a:cs typeface="Times New Roman"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337246">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6</a:t>
                      </a:r>
                      <a:endParaRPr lang="ru-RU" sz="1200" dirty="0">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0,8</a:t>
                      </a:r>
                      <a:endParaRPr lang="ru-RU" sz="1200" dirty="0">
                        <a:latin typeface="Times New Roman" pitchFamily="18" charset="0"/>
                        <a:cs typeface="Times New Roman"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sp>
        <p:nvSpPr>
          <p:cNvPr id="16" name="Прямоугольник 15"/>
          <p:cNvSpPr/>
          <p:nvPr/>
        </p:nvSpPr>
        <p:spPr>
          <a:xfrm>
            <a:off x="4953000" y="260648"/>
            <a:ext cx="4824536" cy="1754326"/>
          </a:xfrm>
          <a:prstGeom prst="rect">
            <a:avLst/>
          </a:prstGeom>
        </p:spPr>
        <p:txBody>
          <a:bodyPr wrap="square">
            <a:spAutoFit/>
          </a:bodyPr>
          <a:lstStyle/>
          <a:p>
            <a:pPr lvl="0" algn="ctr"/>
            <a:r>
              <a:rPr lang="ru-RU" altLang="ru-RU" sz="1200" b="1" dirty="0">
                <a:latin typeface="Times New Roman" pitchFamily="18" charset="0"/>
                <a:cs typeface="Times New Roman" pitchFamily="18" charset="0"/>
              </a:rPr>
              <a:t>Петропавл </a:t>
            </a:r>
            <a:r>
              <a:rPr lang="ru-RU" altLang="ru-RU" sz="1200" b="1" dirty="0" err="1">
                <a:latin typeface="Times New Roman" pitchFamily="18" charset="0"/>
                <a:cs typeface="Times New Roman" pitchFamily="18" charset="0"/>
              </a:rPr>
              <a:t>қаласы бойынша</a:t>
            </a:r>
            <a:r>
              <a:rPr lang="ru-RU" altLang="ru-RU" sz="1200" b="1" dirty="0">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25 </a:t>
            </a:r>
            <a:r>
              <a:rPr lang="kk-KZ" altLang="ru-RU" sz="1200" b="1" dirty="0">
                <a:solidFill>
                  <a:srgbClr val="000000"/>
                </a:solidFill>
                <a:latin typeface="Times New Roman" pitchFamily="18" charset="0"/>
                <a:cs typeface="Times New Roman" pitchFamily="18" charset="0"/>
              </a:rPr>
              <a:t>қазанға </a:t>
            </a:r>
            <a:r>
              <a:rPr lang="ru-RU" altLang="ru-RU" sz="1200" b="1" dirty="0" err="1">
                <a:solidFill>
                  <a:srgbClr val="000000"/>
                </a:solidFill>
                <a:latin typeface="Times New Roman" pitchFamily="18" charset="0"/>
                <a:cs typeface="Times New Roman" pitchFamily="18" charset="0"/>
              </a:rPr>
              <a:t>ауа-райы</a:t>
            </a:r>
            <a:r>
              <a:rPr lang="ru-RU"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болжамы</a:t>
            </a:r>
            <a:endParaRPr lang="ru-RU" altLang="ru-RU" sz="1200" b="1" dirty="0">
              <a:solidFill>
                <a:srgbClr val="000000"/>
              </a:solidFill>
              <a:latin typeface="Times New Roman" pitchFamily="18" charset="0"/>
              <a:cs typeface="Times New Roman" pitchFamily="18" charset="0"/>
            </a:endParaRPr>
          </a:p>
          <a:p>
            <a:pPr lvl="0" algn="ctr"/>
            <a:r>
              <a:rPr lang="ru-RU" altLang="ru-RU" sz="1200" b="1" dirty="0">
                <a:solidFill>
                  <a:srgbClr val="000000"/>
                </a:solidFill>
                <a:latin typeface="Times New Roman" pitchFamily="18" charset="0"/>
                <a:cs typeface="Times New Roman" pitchFamily="18" charset="0"/>
              </a:rPr>
              <a:t>2023 </a:t>
            </a:r>
            <a:r>
              <a:rPr lang="ru-RU" altLang="ru-RU" sz="1200" b="1" dirty="0" err="1">
                <a:solidFill>
                  <a:srgbClr val="000000"/>
                </a:solidFill>
                <a:latin typeface="Times New Roman" pitchFamily="18" charset="0"/>
                <a:cs typeface="Times New Roman" pitchFamily="18" charset="0"/>
              </a:rPr>
              <a:t>жылғы </a:t>
            </a:r>
            <a:r>
              <a:rPr lang="ru-RU" altLang="ru-RU" sz="1200" b="1" dirty="0" smtClean="0">
                <a:solidFill>
                  <a:srgbClr val="000000"/>
                </a:solidFill>
                <a:latin typeface="Times New Roman" pitchFamily="18" charset="0"/>
                <a:cs typeface="Times New Roman" pitchFamily="18" charset="0"/>
              </a:rPr>
              <a:t>24 </a:t>
            </a:r>
            <a:r>
              <a:rPr lang="kk-KZ" altLang="ru-RU" sz="1200" b="1" dirty="0">
                <a:solidFill>
                  <a:srgbClr val="000000"/>
                </a:solidFill>
                <a:latin typeface="Times New Roman" pitchFamily="18" charset="0"/>
                <a:cs typeface="Times New Roman" pitchFamily="18" charset="0"/>
              </a:rPr>
              <a:t>қазанға </a:t>
            </a:r>
            <a:r>
              <a:rPr lang="ru-RU" altLang="ru-RU" sz="1200" b="1" dirty="0">
                <a:solidFill>
                  <a:srgbClr val="000000"/>
                </a:solidFill>
                <a:latin typeface="Times New Roman" pitchFamily="18" charset="0"/>
                <a:cs typeface="Times New Roman" pitchFamily="18" charset="0"/>
              </a:rPr>
              <a:t>21 </a:t>
            </a:r>
            <a:r>
              <a:rPr lang="ru-RU" altLang="ru-RU" sz="1200" b="1" dirty="0" err="1">
                <a:solidFill>
                  <a:srgbClr val="000000"/>
                </a:solidFill>
                <a:latin typeface="Times New Roman" pitchFamily="18" charset="0"/>
                <a:cs typeface="Times New Roman" pitchFamily="18" charset="0"/>
              </a:rPr>
              <a:t>сағаттан</a:t>
            </a:r>
            <a:r>
              <a:rPr lang="ru-RU" altLang="ru-RU" sz="1200" b="1" dirty="0">
                <a:solidFill>
                  <a:srgbClr val="000000"/>
                </a:solidFill>
                <a:latin typeface="Times New Roman" pitchFamily="18" charset="0"/>
                <a:cs typeface="Times New Roman" pitchFamily="18" charset="0"/>
              </a:rPr>
              <a:t> </a:t>
            </a:r>
            <a:r>
              <a:rPr lang="kk-KZ" altLang="ru-RU" sz="1200" b="1" dirty="0" smtClean="0">
                <a:solidFill>
                  <a:srgbClr val="000000"/>
                </a:solidFill>
                <a:latin typeface="Times New Roman" pitchFamily="18" charset="0"/>
                <a:cs typeface="Times New Roman" pitchFamily="18" charset="0"/>
              </a:rPr>
              <a:t>25 </a:t>
            </a:r>
            <a:r>
              <a:rPr lang="kk-KZ" altLang="ru-RU" sz="1200" b="1" dirty="0">
                <a:solidFill>
                  <a:srgbClr val="000000"/>
                </a:solidFill>
                <a:latin typeface="Times New Roman" pitchFamily="18" charset="0"/>
                <a:cs typeface="Times New Roman" pitchFamily="18" charset="0"/>
              </a:rPr>
              <a:t>қазанға </a:t>
            </a:r>
            <a:r>
              <a:rPr lang="ru-RU" altLang="ru-RU" sz="1200" b="1" dirty="0">
                <a:solidFill>
                  <a:srgbClr val="000000"/>
                </a:solidFill>
                <a:latin typeface="Times New Roman" pitchFamily="18" charset="0"/>
                <a:cs typeface="Times New Roman" pitchFamily="18" charset="0"/>
              </a:rPr>
              <a:t>21 </a:t>
            </a:r>
            <a:r>
              <a:rPr lang="ru-RU" altLang="ru-RU" sz="1200" b="1" dirty="0" err="1">
                <a:solidFill>
                  <a:srgbClr val="000000"/>
                </a:solidFill>
                <a:latin typeface="Times New Roman" pitchFamily="18" charset="0"/>
                <a:cs typeface="Times New Roman" pitchFamily="18" charset="0"/>
              </a:rPr>
              <a:t>сағатқа дейін</a:t>
            </a:r>
            <a:r>
              <a:rPr lang="ru-RU" altLang="ru-RU" sz="1200" b="1" dirty="0">
                <a:solidFill>
                  <a:srgbClr val="000000"/>
                </a:solidFill>
                <a:latin typeface="Times New Roman" pitchFamily="18" charset="0"/>
                <a:cs typeface="Times New Roman" pitchFamily="18" charset="0"/>
              </a:rPr>
              <a:t>   </a:t>
            </a:r>
          </a:p>
          <a:p>
            <a:pPr indent="182563" algn="just"/>
            <a:r>
              <a:rPr lang="kk-KZ" sz="1200" dirty="0" smtClean="0">
                <a:latin typeface="Times New Roman" pitchFamily="18" charset="0"/>
                <a:cs typeface="Times New Roman" pitchFamily="18" charset="0"/>
              </a:rPr>
              <a:t>Бұлтты, жауын-шашын (жаңбыр, қар), көктайғақ. Оңтүстік-батыстан жел соғады, күші</a:t>
            </a:r>
            <a:r>
              <a:rPr lang="kk-KZ" sz="1200" dirty="0" smtClean="0"/>
              <a:t> </a:t>
            </a:r>
            <a:r>
              <a:rPr lang="kk-KZ" sz="1200" dirty="0" smtClean="0">
                <a:latin typeface="Times New Roman" pitchFamily="18" charset="0"/>
                <a:cs typeface="Times New Roman" pitchFamily="18" charset="0"/>
              </a:rPr>
              <a:t>15-20 м/с. </a:t>
            </a:r>
            <a:r>
              <a:rPr lang="kk-KZ" sz="1200" dirty="0">
                <a:latin typeface="Times New Roman" pitchFamily="18" charset="0"/>
                <a:cs typeface="Times New Roman" pitchFamily="18" charset="0"/>
              </a:rPr>
              <a:t>Ауа температурасы </a:t>
            </a:r>
            <a:r>
              <a:rPr lang="kk-KZ" sz="1200" dirty="0" smtClean="0">
                <a:latin typeface="Times New Roman" pitchFamily="18" charset="0"/>
                <a:cs typeface="Times New Roman" pitchFamily="18" charset="0"/>
              </a:rPr>
              <a:t>түнде 2-4 градус жылы, күндіз 4-6 градус жылы.</a:t>
            </a:r>
            <a:endParaRPr lang="kk-KZ" sz="1200" dirty="0">
              <a:latin typeface="Times New Roman" pitchFamily="18" charset="0"/>
              <a:cs typeface="Times New Roman" pitchFamily="18" charset="0"/>
            </a:endParaRPr>
          </a:p>
          <a:p>
            <a:pPr indent="182563" algn="ctr">
              <a:tabLst>
                <a:tab pos="180975" algn="l"/>
              </a:tabLst>
            </a:pPr>
            <a:r>
              <a:rPr lang="kk-KZ" altLang="ru-RU" sz="1200" b="1" dirty="0" smtClean="0">
                <a:solidFill>
                  <a:srgbClr val="000000"/>
                </a:solidFill>
                <a:latin typeface="Times New Roman" pitchFamily="18" charset="0"/>
                <a:cs typeface="Times New Roman" pitchFamily="18" charset="0"/>
              </a:rPr>
              <a:t>26 </a:t>
            </a:r>
            <a:r>
              <a:rPr lang="kk-KZ" altLang="ru-RU" sz="1200" b="1" dirty="0">
                <a:solidFill>
                  <a:srgbClr val="000000"/>
                </a:solidFill>
                <a:latin typeface="Times New Roman" pitchFamily="18" charset="0"/>
                <a:cs typeface="Times New Roman" pitchFamily="18" charset="0"/>
              </a:rPr>
              <a:t>қазанға </a:t>
            </a:r>
            <a:r>
              <a:rPr lang="ru-RU" altLang="ru-RU" sz="1200" b="1" dirty="0" err="1">
                <a:solidFill>
                  <a:srgbClr val="000000"/>
                </a:solidFill>
                <a:latin typeface="Times New Roman" pitchFamily="18" charset="0"/>
                <a:cs typeface="Times New Roman" pitchFamily="18" charset="0"/>
              </a:rPr>
              <a:t>ауа-райы</a:t>
            </a:r>
            <a:r>
              <a:rPr lang="ru-RU"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болжамы</a:t>
            </a:r>
            <a:r>
              <a:rPr lang="ru-RU" altLang="ru-RU" sz="1200" b="1" dirty="0">
                <a:solidFill>
                  <a:srgbClr val="000000"/>
                </a:solidFill>
                <a:latin typeface="Times New Roman" pitchFamily="18" charset="0"/>
                <a:cs typeface="Times New Roman" pitchFamily="18" charset="0"/>
              </a:rPr>
              <a:t> </a:t>
            </a:r>
          </a:p>
          <a:p>
            <a:pPr algn="ctr"/>
            <a:r>
              <a:rPr lang="ru-RU" altLang="ru-RU" sz="1200" b="1" dirty="0">
                <a:solidFill>
                  <a:srgbClr val="000000"/>
                </a:solidFill>
                <a:latin typeface="Times New Roman" pitchFamily="18" charset="0"/>
                <a:cs typeface="Times New Roman" pitchFamily="18" charset="0"/>
              </a:rPr>
              <a:t>2023 </a:t>
            </a:r>
            <a:r>
              <a:rPr lang="ru-RU" altLang="ru-RU" sz="1200" b="1" dirty="0" err="1">
                <a:solidFill>
                  <a:srgbClr val="000000"/>
                </a:solidFill>
                <a:latin typeface="Times New Roman" pitchFamily="18" charset="0"/>
                <a:cs typeface="Times New Roman" pitchFamily="18" charset="0"/>
              </a:rPr>
              <a:t>жылғы</a:t>
            </a:r>
            <a:r>
              <a:rPr lang="ru-RU" altLang="ru-RU" sz="1200" b="1" dirty="0">
                <a:solidFill>
                  <a:srgbClr val="000000"/>
                </a:solidFill>
                <a:latin typeface="Times New Roman" pitchFamily="18" charset="0"/>
                <a:cs typeface="Times New Roman" pitchFamily="18" charset="0"/>
              </a:rPr>
              <a:t> </a:t>
            </a:r>
            <a:r>
              <a:rPr lang="kk-KZ" altLang="ru-RU" sz="1200" b="1" dirty="0" smtClean="0">
                <a:solidFill>
                  <a:srgbClr val="000000"/>
                </a:solidFill>
                <a:latin typeface="Times New Roman" pitchFamily="18" charset="0"/>
                <a:cs typeface="Times New Roman" pitchFamily="18" charset="0"/>
              </a:rPr>
              <a:t>25 </a:t>
            </a:r>
            <a:r>
              <a:rPr lang="kk-KZ" altLang="ru-RU" sz="1200" b="1" dirty="0">
                <a:solidFill>
                  <a:srgbClr val="000000"/>
                </a:solidFill>
                <a:latin typeface="Times New Roman" pitchFamily="18" charset="0"/>
                <a:cs typeface="Times New Roman" pitchFamily="18" charset="0"/>
              </a:rPr>
              <a:t>қазанға </a:t>
            </a:r>
            <a:r>
              <a:rPr lang="ru-RU" altLang="ru-RU" sz="1200" b="1" dirty="0">
                <a:solidFill>
                  <a:srgbClr val="000000"/>
                </a:solidFill>
                <a:latin typeface="Times New Roman" pitchFamily="18" charset="0"/>
                <a:cs typeface="Times New Roman" pitchFamily="18" charset="0"/>
              </a:rPr>
              <a:t>21 </a:t>
            </a:r>
            <a:r>
              <a:rPr lang="ru-RU" altLang="ru-RU" sz="1200" b="1" dirty="0" err="1">
                <a:solidFill>
                  <a:srgbClr val="000000"/>
                </a:solidFill>
                <a:latin typeface="Times New Roman" pitchFamily="18" charset="0"/>
                <a:cs typeface="Times New Roman" pitchFamily="18" charset="0"/>
              </a:rPr>
              <a:t>сағаттан</a:t>
            </a:r>
            <a:r>
              <a:rPr lang="ru-RU" altLang="ru-RU" sz="1200" b="1" dirty="0">
                <a:solidFill>
                  <a:srgbClr val="000000"/>
                </a:solidFill>
                <a:latin typeface="Times New Roman" pitchFamily="18" charset="0"/>
                <a:cs typeface="Times New Roman" pitchFamily="18" charset="0"/>
              </a:rPr>
              <a:t>  </a:t>
            </a:r>
            <a:r>
              <a:rPr lang="kk-KZ" altLang="ru-RU" sz="1200" b="1" dirty="0" smtClean="0">
                <a:solidFill>
                  <a:srgbClr val="000000"/>
                </a:solidFill>
                <a:latin typeface="Times New Roman" pitchFamily="18" charset="0"/>
                <a:cs typeface="Times New Roman" pitchFamily="18" charset="0"/>
              </a:rPr>
              <a:t>26 </a:t>
            </a:r>
            <a:r>
              <a:rPr lang="kk-KZ" altLang="ru-RU" sz="1200" b="1" dirty="0">
                <a:solidFill>
                  <a:srgbClr val="000000"/>
                </a:solidFill>
                <a:latin typeface="Times New Roman" pitchFamily="18" charset="0"/>
                <a:cs typeface="Times New Roman" pitchFamily="18" charset="0"/>
              </a:rPr>
              <a:t>қазанға </a:t>
            </a:r>
            <a:r>
              <a:rPr lang="ru-RU" sz="1200" b="1" dirty="0">
                <a:solidFill>
                  <a:srgbClr val="000000"/>
                </a:solidFill>
                <a:latin typeface="Times New Roman" pitchFamily="18" charset="0"/>
                <a:cs typeface="Times New Roman" pitchFamily="18" charset="0"/>
              </a:rPr>
              <a:t>09 </a:t>
            </a:r>
            <a:r>
              <a:rPr lang="ru-RU" altLang="ru-RU" sz="1200" b="1" dirty="0" err="1">
                <a:solidFill>
                  <a:srgbClr val="000000"/>
                </a:solidFill>
                <a:latin typeface="Times New Roman" pitchFamily="18" charset="0"/>
                <a:cs typeface="Times New Roman" pitchFamily="18" charset="0"/>
              </a:rPr>
              <a:t>сағатқа дейін</a:t>
            </a:r>
            <a:r>
              <a:rPr lang="ru-RU" altLang="ru-RU" sz="1200" b="1" dirty="0">
                <a:solidFill>
                  <a:srgbClr val="000000"/>
                </a:solidFill>
                <a:latin typeface="Times New Roman" pitchFamily="18" charset="0"/>
                <a:cs typeface="Times New Roman" pitchFamily="18" charset="0"/>
              </a:rPr>
              <a:t>   </a:t>
            </a:r>
          </a:p>
          <a:p>
            <a:pPr indent="180975" algn="just"/>
            <a:r>
              <a:rPr lang="kk-KZ" sz="1200" dirty="0" smtClean="0">
                <a:latin typeface="Times New Roman" pitchFamily="18" charset="0"/>
                <a:cs typeface="Times New Roman" pitchFamily="18" charset="0"/>
              </a:rPr>
              <a:t>Бұлтты, жауын-шашын </a:t>
            </a:r>
            <a:r>
              <a:rPr lang="ru-RU" sz="1200" dirty="0" smtClean="0">
                <a:latin typeface="Times New Roman" pitchFamily="18" charset="0"/>
                <a:cs typeface="Times New Roman" pitchFamily="18" charset="0"/>
              </a:rPr>
              <a:t>(</a:t>
            </a:r>
            <a:r>
              <a:rPr lang="ru-RU" sz="1200" dirty="0" err="1" smtClean="0">
                <a:latin typeface="Times New Roman" pitchFamily="18" charset="0"/>
                <a:cs typeface="Times New Roman" pitchFamily="18" charset="0"/>
              </a:rPr>
              <a:t>жа</a:t>
            </a:r>
            <a:r>
              <a:rPr lang="kk-KZ" sz="1200" dirty="0" smtClean="0">
                <a:latin typeface="Times New Roman" pitchFamily="18" charset="0"/>
                <a:cs typeface="Times New Roman" pitchFamily="18" charset="0"/>
              </a:rPr>
              <a:t>ңбыр, қар</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Оңтүстік-батыстан жел </a:t>
            </a:r>
            <a:r>
              <a:rPr lang="kk-KZ" sz="1200" dirty="0">
                <a:latin typeface="Times New Roman" pitchFamily="18" charset="0"/>
                <a:cs typeface="Times New Roman" pitchFamily="18" charset="0"/>
              </a:rPr>
              <a:t>соғады, </a:t>
            </a:r>
            <a:r>
              <a:rPr lang="kk-KZ" sz="1200" dirty="0" smtClean="0">
                <a:latin typeface="Times New Roman" pitchFamily="18" charset="0"/>
                <a:cs typeface="Times New Roman" pitchFamily="18" charset="0"/>
              </a:rPr>
              <a:t>күші 9-14, екпіні 15-20 м/с</a:t>
            </a:r>
            <a:r>
              <a:rPr lang="kk-KZ"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1-3 </a:t>
            </a:r>
            <a:r>
              <a:rPr lang="kk-KZ" sz="1200" smtClean="0">
                <a:latin typeface="Times New Roman" pitchFamily="18" charset="0"/>
                <a:cs typeface="Times New Roman" pitchFamily="18" charset="0"/>
              </a:rPr>
              <a:t>градус аяз.</a:t>
            </a:r>
            <a:endParaRPr lang="ru-RU" altLang="en-US" sz="12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25008" y="2276872"/>
            <a:ext cx="4680520" cy="1015663"/>
          </a:xfrm>
          <a:prstGeom prst="rect">
            <a:avLst/>
          </a:prstGeom>
          <a:solidFill>
            <a:schemeClr val="bg1"/>
          </a:solidFill>
          <a:effectLst>
            <a:outerShdw blurRad="50800" dist="38100" dir="16200000"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itchFamily="18" charset="0"/>
                <a:cs typeface="Times New Roman" pitchFamily="18" charset="0"/>
              </a:rPr>
              <a:t>2023 </a:t>
            </a:r>
            <a:r>
              <a:rPr lang="ru-RU" sz="1200" dirty="0" err="1">
                <a:solidFill>
                  <a:schemeClr val="tx1"/>
                </a:solidFill>
                <a:latin typeface="Times New Roman" pitchFamily="18" charset="0"/>
                <a:cs typeface="Times New Roman" pitchFamily="18" charset="0"/>
              </a:rPr>
              <a:t>жылдың </a:t>
            </a:r>
            <a:r>
              <a:rPr lang="ru-RU" sz="1200" dirty="0" smtClean="0">
                <a:solidFill>
                  <a:srgbClr val="000000"/>
                </a:solidFill>
                <a:latin typeface="Times New Roman" pitchFamily="18" charset="0"/>
                <a:cs typeface="Times New Roman" pitchFamily="18" charset="0"/>
              </a:rPr>
              <a:t>25 </a:t>
            </a:r>
            <a:r>
              <a:rPr lang="kk-KZ" sz="1200" dirty="0">
                <a:solidFill>
                  <a:srgbClr val="000000"/>
                </a:solidFill>
                <a:latin typeface="Times New Roman" pitchFamily="18" charset="0"/>
                <a:cs typeface="Times New Roman" pitchFamily="18" charset="0"/>
              </a:rPr>
              <a:t>қазанда, </a:t>
            </a:r>
            <a:r>
              <a:rPr lang="kk-KZ" sz="1200" dirty="0" smtClean="0">
                <a:solidFill>
                  <a:srgbClr val="000000"/>
                </a:solidFill>
                <a:latin typeface="Times New Roman" pitchFamily="18" charset="0"/>
                <a:cs typeface="Times New Roman" pitchFamily="18" charset="0"/>
              </a:rPr>
              <a:t>26 қазанда </a:t>
            </a:r>
            <a:r>
              <a:rPr lang="ru-RU" sz="1200" dirty="0" err="1">
                <a:solidFill>
                  <a:schemeClr val="tx1"/>
                </a:solidFill>
                <a:latin typeface="Times New Roman" pitchFamily="18" charset="0"/>
                <a:cs typeface="Times New Roman" pitchFamily="18" charset="0"/>
              </a:rPr>
              <a:t>қараған түні метеорологиялық жағдайлар қала атмосферасында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етеді</a:t>
            </a:r>
            <a:r>
              <a:rPr lang="ru-RU" sz="1200" dirty="0">
                <a:solidFill>
                  <a:schemeClr val="tx1"/>
                </a:solidFill>
                <a:latin typeface="Times New Roman" pitchFamily="18" charset="0"/>
                <a:cs typeface="Times New Roman" pitchFamily="18" charset="0"/>
              </a:rPr>
              <a:t>. </a:t>
            </a:r>
          </a:p>
          <a:p>
            <a:pPr indent="180975" algn="just"/>
            <a:r>
              <a:rPr lang="ru-RU" sz="1200" dirty="0" err="1">
                <a:solidFill>
                  <a:schemeClr val="tx1"/>
                </a:solidFill>
                <a:latin typeface="Times New Roman" pitchFamily="18" charset="0"/>
                <a:cs typeface="Times New Roman" pitchFamily="18" charset="0"/>
              </a:rPr>
              <a:t>Жалпы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қала бойынша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ауаның ластану</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деңгейі төмен болады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деп</a:t>
            </a:r>
            <a:r>
              <a:rPr lang="ru-RU" sz="1200" dirty="0">
                <a:solidFill>
                  <a:schemeClr val="tx1"/>
                </a:solidFill>
                <a:latin typeface="Times New Roman" pitchFamily="18" charset="0"/>
                <a:cs typeface="Times New Roman" pitchFamily="18" charset="0"/>
              </a:rPr>
              <a:t> </a:t>
            </a:r>
            <a:r>
              <a:rPr lang="kk-KZ" sz="1200" dirty="0">
                <a:solidFill>
                  <a:schemeClr val="tx1"/>
                </a:solidFill>
                <a:latin typeface="Times New Roman" pitchFamily="18" charset="0"/>
                <a:cs typeface="Times New Roman" pitchFamily="18" charset="0"/>
              </a:rPr>
              <a:t>күтіледі</a:t>
            </a:r>
            <a:r>
              <a:rPr lang="ru-RU" sz="1200" dirty="0">
                <a:solidFill>
                  <a:schemeClr val="tx1"/>
                </a:solidFill>
                <a:latin typeface="Times New Roman" pitchFamily="18" charset="0"/>
                <a:cs typeface="Times New Roman" pitchFamily="18" charset="0"/>
              </a:rPr>
              <a:t>.</a:t>
            </a:r>
          </a:p>
        </p:txBody>
      </p:sp>
      <p:sp>
        <p:nvSpPr>
          <p:cNvPr id="23" name="TextBox 13"/>
          <p:cNvSpPr txBox="1"/>
          <p:nvPr/>
        </p:nvSpPr>
        <p:spPr>
          <a:xfrm>
            <a:off x="5025008" y="3284984"/>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35225"/>
            <a:chOff x="531522" y="3799939"/>
            <a:chExt cx="4291013" cy="201305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78395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 </a:t>
            </a:r>
            <a:r>
              <a:rPr lang="ru-RU" altLang="ru-RU" sz="1200" b="1" i="1" smtClean="0">
                <a:solidFill>
                  <a:srgbClr val="000000"/>
                </a:solidFill>
                <a:latin typeface="Times New Roman" panose="02020603050405020304" pitchFamily="18" charset="0"/>
                <a:cs typeface="Times New Roman" panose="02020603050405020304" pitchFamily="18" charset="0"/>
              </a:rPr>
              <a:t>Е.Милентьева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val="20000"/>
                    </a:ext>
                  </a:extLst>
                </a:gridCol>
                <a:gridCol w="3072937">
                  <a:extLst>
                    <a:ext uri="{9D8B030D-6E8A-4147-A177-3AD203B41FA5}">
                      <a16:colId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14127</TotalTime>
  <Words>559</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Администратор</cp:lastModifiedBy>
  <cp:revision>3806</cp:revision>
  <cp:lastPrinted>2021-07-01T03:56:27Z</cp:lastPrinted>
  <dcterms:created xsi:type="dcterms:W3CDTF">2018-03-27T06:03:00Z</dcterms:created>
  <dcterms:modified xsi:type="dcterms:W3CDTF">2023-10-24T05:33:35Z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