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26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57419330"/>
              </p:ext>
            </p:extLst>
          </p:nvPr>
        </p:nvGraphicFramePr>
        <p:xfrm>
          <a:off x="5025008" y="3996001"/>
          <a:ext cx="4680520" cy="2572116"/>
        </p:xfrm>
        <a:graphic>
          <a:graphicData uri="http://schemas.openxmlformats.org/drawingml/2006/table">
            <a:tbl>
              <a:tblPr firstRow="1" bandRow="1">
                <a:tableStyleId>{5C22544A-7EE6-4342-B048-85BDC9FD1C3A}</a:tableStyleId>
              </a:tblPr>
              <a:tblGrid>
                <a:gridCol w="1801039">
                  <a:extLst>
                    <a:ext uri="{9D8B030D-6E8A-4147-A177-3AD203B41FA5}">
                      <a16:colId xmlns:a16="http://schemas.microsoft.com/office/drawing/2014/main" xmlns="" val="3583770891"/>
                    </a:ext>
                  </a:extLst>
                </a:gridCol>
                <a:gridCol w="1436923">
                  <a:extLst>
                    <a:ext uri="{9D8B030D-6E8A-4147-A177-3AD203B41FA5}">
                      <a16:colId xmlns:a16="http://schemas.microsoft.com/office/drawing/2014/main" xmlns="" val="1276116030"/>
                    </a:ext>
                  </a:extLst>
                </a:gridCol>
                <a:gridCol w="1442558">
                  <a:extLst>
                    <a:ext uri="{9D8B030D-6E8A-4147-A177-3AD203B41FA5}">
                      <a16:colId xmlns:a16="http://schemas.microsoft.com/office/drawing/2014/main" xmlns="" val="2096923049"/>
                    </a:ext>
                  </a:extLst>
                </a:gridCol>
              </a:tblGrid>
              <a:tr h="5058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518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r>
                        <a:rPr lang="ru-RU" sz="1200" dirty="0">
                          <a:latin typeface="Times New Roman" pitchFamily="18" charset="0"/>
                          <a:cs typeface="Times New Roman" pitchFamily="18" charset="0"/>
                        </a:rPr>
                        <a:t>5</a:t>
                      </a:r>
                      <a:endParaRPr lang="ru-RU" sz="1200" dirty="0" smtClean="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0,6</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жауын-шашынсыз. Батыстан жел соғады, күші                     9-14, екпіні</a:t>
            </a:r>
            <a:r>
              <a:rPr lang="kk-KZ" sz="1200" dirty="0" smtClean="0"/>
              <a:t> </a:t>
            </a:r>
            <a:r>
              <a:rPr lang="kk-KZ" sz="1200" dirty="0" smtClean="0">
                <a:latin typeface="Times New Roman" pitchFamily="18" charset="0"/>
                <a:cs typeface="Times New Roman" pitchFamily="18" charset="0"/>
              </a:rPr>
              <a:t>15-20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5-7, күндіз 0-2 градус аяз.</a:t>
            </a:r>
            <a:endParaRPr lang="kk-KZ" sz="1200" dirty="0">
              <a:latin typeface="Times New Roman" pitchFamily="18" charset="0"/>
              <a:cs typeface="Times New Roman" pitchFamily="18" charset="0"/>
            </a:endParaRP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екпіні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27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28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14128</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3815</cp:revision>
  <cp:lastPrinted>2021-07-01T03:56:27Z</cp:lastPrinted>
  <dcterms:created xsi:type="dcterms:W3CDTF">2018-03-27T06:03:00Z</dcterms:created>
  <dcterms:modified xsi:type="dcterms:W3CDTF">2023-10-26T06:44:06Z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