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68062835"/>
              </p:ext>
            </p:extLst>
          </p:nvPr>
        </p:nvGraphicFramePr>
        <p:xfrm>
          <a:off x="307975" y="251534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№30</a:t>
                      </a:r>
                      <a:r>
                        <a:rPr lang="en-US" altLang="x-none" sz="1600" b="1" i="1" dirty="0" smtClean="0">
                          <a:solidFill>
                            <a:srgbClr val="002060"/>
                          </a:solidFill>
                          <a:latin typeface="Times New Roman" panose="02020603050405020304" pitchFamily="18" charset="0"/>
                          <a:cs typeface="Times New Roman" panose="02020603050405020304" pitchFamily="18" charset="0"/>
                        </a:rPr>
                        <a:t>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9</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06143" y="3602117"/>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en-US" altLang="ru-RU" sz="1200" b="1" dirty="0" smtClean="0">
                <a:latin typeface="Times New Roman" panose="02020603050405020304" pitchFamily="18" charset="0"/>
                <a:cs typeface="Times New Roman" panose="02020603050405020304" pitchFamily="18" charset="0"/>
              </a:rPr>
              <a:t>9</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қазан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2169825"/>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30</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қазанға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9</a:t>
            </a:r>
            <a:r>
              <a:rPr lang="kk-KZ" altLang="ru-RU" sz="1200" b="1" dirty="0" smtClean="0">
                <a:latin typeface="Times New Roman" pitchFamily="18" charset="0"/>
                <a:cs typeface="Times New Roman" pitchFamily="18" charset="0"/>
              </a:rPr>
              <a:t> қазан </a:t>
            </a:r>
            <a:r>
              <a:rPr lang="ru-RU" altLang="ru-RU" sz="1200" b="1" dirty="0">
                <a:latin typeface="Times New Roman" panose="02020603050405020304" pitchFamily="18" charset="0"/>
                <a:cs typeface="Times New Roman" panose="02020603050405020304" pitchFamily="18" charset="0"/>
              </a:rPr>
              <a:t>21-ден </a:t>
            </a:r>
            <a:r>
              <a:rPr lang="en-US" altLang="ru-RU" sz="1200" b="1" dirty="0" smtClean="0">
                <a:latin typeface="Times New Roman" panose="02020603050405020304" pitchFamily="18" charset="0"/>
                <a:cs typeface="Times New Roman" panose="02020603050405020304" pitchFamily="18" charset="0"/>
              </a:rPr>
              <a:t>30 </a:t>
            </a:r>
            <a:r>
              <a:rPr lang="kk-KZ" altLang="ru-RU" sz="1200" b="1" dirty="0" smtClean="0">
                <a:latin typeface="Times New Roman" pitchFamily="18" charset="0"/>
                <a:cs typeface="Times New Roman" pitchFamily="18" charset="0"/>
              </a:rPr>
              <a:t>қазан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a:t>
            </a:r>
            <a:r>
              <a:rPr lang="kk-KZ" sz="1200" dirty="0">
                <a:solidFill>
                  <a:prstClr val="black"/>
                </a:solidFill>
                <a:latin typeface="Times New Roman" pitchFamily="18" charset="0"/>
                <a:cs typeface="Times New Roman" pitchFamily="18" charset="0"/>
              </a:rPr>
              <a:t>. Жел </a:t>
            </a:r>
            <a:r>
              <a:rPr lang="kk-KZ" sz="1200" dirty="0" smtClean="0">
                <a:solidFill>
                  <a:prstClr val="black"/>
                </a:solidFill>
                <a:latin typeface="Times New Roman" pitchFamily="18" charset="0"/>
                <a:cs typeface="Times New Roman" pitchFamily="18" charset="0"/>
              </a:rPr>
              <a:t>оңтүстік-батыстан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7-12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0-2° </a:t>
            </a:r>
            <a:r>
              <a:rPr lang="kk-KZ" sz="1200" dirty="0">
                <a:solidFill>
                  <a:prstClr val="black"/>
                </a:solidFill>
                <a:latin typeface="Times New Roman" pitchFamily="18" charset="0"/>
                <a:cs typeface="Times New Roman" pitchFamily="18" charset="0"/>
              </a:rPr>
              <a:t>аяз, күндіз </a:t>
            </a:r>
            <a:r>
              <a:rPr lang="kk-KZ" sz="1200" dirty="0" smtClean="0">
                <a:solidFill>
                  <a:prstClr val="black"/>
                </a:solidFill>
                <a:latin typeface="Times New Roman" pitchFamily="18" charset="0"/>
                <a:cs typeface="Times New Roman" pitchFamily="18" charset="0"/>
              </a:rPr>
              <a:t>11-13°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just"/>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indent="185738" algn="just"/>
            <a:endParaRPr lang="kk-KZ" sz="300" b="1" dirty="0">
              <a:solidFill>
                <a:srgbClr val="000000"/>
              </a:solidFill>
              <a:latin typeface="Times New Roman" panose="02020603050405020304" pitchFamily="18" charset="0"/>
              <a:cs typeface="Times New Roman" panose="02020603050405020304" pitchFamily="18" charset="0"/>
              <a:sym typeface="+mn-ea"/>
            </a:endParaRPr>
          </a:p>
          <a:p>
            <a:pPr indent="182563" algn="ctr">
              <a:spcBef>
                <a:spcPts val="0"/>
              </a:spcBef>
              <a:defRPr/>
            </a:pPr>
            <a:r>
              <a:rPr lang="ru-RU" altLang="ru-RU" sz="1200" b="1" dirty="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3</a:t>
            </a:r>
            <a:r>
              <a:rPr lang="en-US" altLang="ru-RU" sz="1200" b="1" dirty="0" smtClean="0">
                <a:latin typeface="Times New Roman" pitchFamily="18" charset="0"/>
                <a:cs typeface="Times New Roman" pitchFamily="18" charset="0"/>
              </a:rPr>
              <a:t>1</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қазанға</a:t>
            </a:r>
            <a:r>
              <a:rPr lang="kk-KZ"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itchFamily="18" charset="0"/>
              <a:cs typeface="Times New Roman" pitchFamily="18" charset="0"/>
            </a:endParaRPr>
          </a:p>
          <a:p>
            <a:pPr indent="182563" algn="ctr">
              <a:spcBef>
                <a:spcPts val="0"/>
              </a:spcBef>
              <a:defRPr/>
            </a:pPr>
            <a:r>
              <a:rPr lang="en-US" altLang="ru-RU" sz="1200" b="1" dirty="0" smtClean="0">
                <a:latin typeface="Times New Roman" pitchFamily="18" charset="0"/>
                <a:cs typeface="Times New Roman" pitchFamily="18" charset="0"/>
              </a:rPr>
              <a:t>30</a:t>
            </a:r>
            <a:r>
              <a:rPr lang="kk-KZ" altLang="ru-RU" sz="1200" b="1" dirty="0" smtClean="0">
                <a:latin typeface="Times New Roman" pitchFamily="18" charset="0"/>
                <a:cs typeface="Times New Roman" pitchFamily="18" charset="0"/>
              </a:rPr>
              <a:t> қазан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kk-KZ" sz="1200" b="1" dirty="0" smtClean="0">
                <a:latin typeface="Times New Roman" panose="02020603050405020304" pitchFamily="18" charset="0"/>
                <a:cs typeface="Times New Roman" panose="02020603050405020304" pitchFamily="18" charset="0"/>
              </a:rPr>
              <a:t>3</a:t>
            </a:r>
            <a:r>
              <a:rPr lang="en-US" sz="1200" b="1" dirty="0" smtClean="0">
                <a:latin typeface="Times New Roman" panose="02020603050405020304" pitchFamily="18" charset="0"/>
                <a:cs typeface="Times New Roman" panose="02020603050405020304" pitchFamily="18" charset="0"/>
              </a:rPr>
              <a:t>1</a:t>
            </a:r>
            <a:r>
              <a:rPr lang="kk-KZ" sz="1200" b="1" dirty="0" smtClean="0">
                <a:latin typeface="Times New Roman" panose="02020603050405020304" pitchFamily="18" charset="0"/>
                <a:cs typeface="Times New Roman" panose="02020603050405020304" pitchFamily="18" charset="0"/>
              </a:rPr>
              <a:t> қазан</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Бұлтты, жауын-шашын. Оңтүстік-батыстан жел соғады, күші 5-10 м/с. Ауа температурасы </a:t>
            </a:r>
            <a:r>
              <a:rPr lang="kk-KZ" sz="1200" dirty="0" smtClean="0">
                <a:solidFill>
                  <a:prstClr val="black"/>
                </a:solidFill>
                <a:latin typeface="Times New Roman" pitchFamily="18" charset="0"/>
                <a:cs typeface="Times New Roman" pitchFamily="18" charset="0"/>
              </a:rPr>
              <a:t>3-5° жылы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4929871" y="3258104"/>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4911226" y="2365767"/>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790745179"/>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427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2158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14339" y="5932774"/>
            <a:ext cx="4521389" cy="307777"/>
          </a:xfrm>
          <a:prstGeom prst="rect">
            <a:avLst/>
          </a:prstGeom>
          <a:solidFill>
            <a:schemeClr val="bg1"/>
          </a:solidFill>
          <a:ln w="9525">
            <a:noFill/>
          </a:ln>
        </p:spPr>
        <p:txBody>
          <a:bodyPr wrap="square">
            <a:spAutoFit/>
          </a:bodyPr>
          <a:lstStyle/>
          <a:p>
            <a:pPr lvl="0"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Жиембаева</a:t>
            </a:r>
            <a:r>
              <a:rPr lang="ru-RU" altLang="ru-RU" sz="1200" b="1" i="1" dirty="0">
                <a:solidFill>
                  <a:srgbClr val="000000"/>
                </a:solidFill>
                <a:latin typeface="Times New Roman" panose="02020603050405020304" pitchFamily="18" charset="0"/>
                <a:cs typeface="Times New Roman" panose="02020603050405020304" pitchFamily="18" charset="0"/>
              </a:rPr>
              <a:t> Д.А. / </a:t>
            </a:r>
            <a:r>
              <a:rPr lang="ru-RU" altLang="ru-RU" sz="1200" b="1" i="1" dirty="0" err="1" smtClean="0">
                <a:solidFill>
                  <a:srgbClr val="000000"/>
                </a:solidFill>
                <a:latin typeface="Times New Roman" panose="02020603050405020304" pitchFamily="18" charset="0"/>
                <a:cs typeface="Times New Roman" panose="02020603050405020304" pitchFamily="18" charset="0"/>
              </a:rPr>
              <a:t>Акылбаева</a:t>
            </a:r>
            <a:r>
              <a:rPr lang="ru-RU" altLang="ru-RU" sz="1200" b="1" i="1" dirty="0" smtClean="0">
                <a:solidFill>
                  <a:srgbClr val="000000"/>
                </a:solidFill>
                <a:latin typeface="Times New Roman" panose="02020603050405020304" pitchFamily="18" charset="0"/>
                <a:cs typeface="Times New Roman" panose="02020603050405020304" pitchFamily="18" charset="0"/>
              </a:rPr>
              <a:t> М.М</a:t>
            </a:r>
            <a:r>
              <a:rPr lang="ru-RU" altLang="ru-RU" sz="1400" b="1" i="1" dirty="0" smtClean="0">
                <a:solidFill>
                  <a:srgbClr val="000000"/>
                </a:solidFill>
                <a:latin typeface="Times New Roman" panose="02020603050405020304" pitchFamily="18" charset="0"/>
                <a:cs typeface="Times New Roman" panose="02020603050405020304" pitchFamily="18" charset="0"/>
              </a:rPr>
              <a:t>.</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 xmlns:a16="http://schemas.microsoft.com/office/drawing/2014/main" val="20000"/>
                    </a:ext>
                  </a:extLst>
                </a:gridCol>
                <a:gridCol w="3098905">
                  <a:extLst>
                    <a:ext uri="{9D8B030D-6E8A-4147-A177-3AD203B41FA5}">
                      <a16:colId xmlns=""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18130</TotalTime>
  <Words>568</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2939</cp:revision>
  <cp:lastPrinted>2021-07-01T03:56:27Z</cp:lastPrinted>
  <dcterms:created xsi:type="dcterms:W3CDTF">2018-03-27T06:03:00Z</dcterms:created>
  <dcterms:modified xsi:type="dcterms:W3CDTF">2023-10-29T06:26:42Z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