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86" d="100"/>
          <a:sy n="86" d="100"/>
        </p:scale>
        <p:origin x="72" y="79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71998958"/>
              </p:ext>
            </p:extLst>
          </p:nvPr>
        </p:nvGraphicFramePr>
        <p:xfrm>
          <a:off x="307975" y="2589213"/>
          <a:ext cx="4465638" cy="2117725"/>
        </p:xfrm>
        <a:graphic>
          <a:graphicData uri="http://schemas.openxmlformats.org/drawingml/2006/table">
            <a:tbl>
              <a:tblPr/>
              <a:tblGrid>
                <a:gridCol w="4465638">
                  <a:extLst>
                    <a:ext uri="{9D8B030D-6E8A-4147-A177-3AD203B41FA5}">
                      <a16:colId xmlns:a16="http://schemas.microsoft.com/office/drawing/2014/main" val="20000"/>
                    </a:ext>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588289075"/>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16:colId xmlns:a16="http://schemas.microsoft.com/office/drawing/2014/main" val="20000"/>
                    </a:ext>
                  </a:extLst>
                </a:gridCol>
                <a:gridCol w="1479966">
                  <a:extLst>
                    <a:ext uri="{9D8B030D-6E8A-4147-A177-3AD203B41FA5}">
                      <a16:colId xmlns:a16="http://schemas.microsoft.com/office/drawing/2014/main" val="20001"/>
                    </a:ext>
                  </a:extLst>
                </a:gridCol>
                <a:gridCol w="1439447">
                  <a:extLst>
                    <a:ext uri="{9D8B030D-6E8A-4147-A177-3AD203B41FA5}">
                      <a16:colId xmlns:a16="http://schemas.microsoft.com/office/drawing/2014/main" val="20002"/>
                    </a:ext>
                  </a:extLst>
                </a:gridCol>
              </a:tblGrid>
              <a:tr h="43229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803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0,63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81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0,269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043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a:solidFill>
                            <a:srgbClr val="000000"/>
                          </a:solidFill>
                          <a:effectLst/>
                          <a:latin typeface="Times New Roman" pitchFamily="18" charset="0"/>
                          <a:cs typeface="Times New Roman" pitchFamily="18" charset="0"/>
                        </a:rPr>
                        <a:t>0</a:t>
                      </a:r>
                      <a:r>
                        <a:rPr lang="kk-KZ" sz="1200" b="0" i="0" u="none" strike="noStrike" dirty="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0477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587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r>
                        <a:rPr lang="kk-KZ" sz="1100" b="0" i="0" u="none" strike="noStrike" dirty="0">
                          <a:solidFill>
                            <a:srgbClr val="000000"/>
                          </a:solidFill>
                          <a:effectLst/>
                          <a:latin typeface="Times New Roman" pitchFamily="18" charset="0"/>
                          <a:cs typeface="Times New Roman" pitchFamily="18" charset="0"/>
                        </a:rPr>
                        <a:t>,117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0477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365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1,824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9043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541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1,354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0,000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31</a:t>
            </a:r>
            <a:r>
              <a:rPr lang="kk-KZ" altLang="ru-RU" sz="1200" b="1" dirty="0">
                <a:latin typeface="Times New Roman" pitchFamily="18" charset="0"/>
                <a:cs typeface="Times New Roman" pitchFamily="18" charset="0"/>
              </a:rPr>
              <a:t> қазан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492990"/>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01  </a:t>
            </a:r>
            <a:r>
              <a:rPr lang="kk-KZ" altLang="ru-RU" sz="1200" b="1" dirty="0">
                <a:latin typeface="Times New Roman" pitchFamily="18" charset="0"/>
                <a:cs typeface="Times New Roman" pitchFamily="18" charset="0"/>
              </a:rPr>
              <a:t>қарашаға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31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01 </a:t>
            </a:r>
            <a:r>
              <a:rPr lang="kk-KZ" altLang="ru-RU" sz="1200" b="1" dirty="0">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Аздаған бұлтты, жауын-шашынсыз. Түнде және таңертең тұман. Оңтүстік-батыстан, оңтүстіктен жел соғады, күші түнде 0-5, күндіз 5-10 м/с. Ауа температурасы түнде 6-8, күндіз 16-18 жылы.</a:t>
            </a:r>
          </a:p>
          <a:p>
            <a:pPr algn="ctr">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02 </a:t>
            </a:r>
            <a:r>
              <a:rPr lang="kk-KZ" altLang="ru-RU" sz="1200" b="1" dirty="0">
                <a:latin typeface="Times New Roman" pitchFamily="18" charset="0"/>
                <a:cs typeface="Times New Roman" pitchFamily="18" charset="0"/>
              </a:rPr>
              <a:t>қараша</a:t>
            </a:r>
          </a:p>
          <a:p>
            <a:pPr algn="ctr"/>
            <a:r>
              <a:rPr lang="ru-RU" altLang="ru-RU" sz="1200" b="1" dirty="0">
                <a:latin typeface="Times New Roman" pitchFamily="18" charset="0"/>
                <a:cs typeface="Times New Roman" pitchFamily="18" charset="0"/>
              </a:rPr>
              <a:t>01</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02 </a:t>
            </a:r>
            <a:r>
              <a:rPr lang="kk-KZ" altLang="ru-RU" sz="1200" b="1" dirty="0">
                <a:latin typeface="Times New Roman" pitchFamily="18" charset="0"/>
                <a:cs typeface="Times New Roman" pitchFamily="18" charset="0"/>
              </a:rPr>
              <a:t>қараша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Аздаған бұлтты, жауын-шашынсыз</a:t>
            </a:r>
            <a:r>
              <a:rPr lang="kk-KZ" altLang="ru-RU" sz="1200" dirty="0">
                <a:latin typeface="Times New Roman" pitchFamily="18" charset="0"/>
                <a:cs typeface="Times New Roman" pitchFamily="18" charset="0"/>
              </a:rPr>
              <a:t>. Түнде және таңертең тұман. Оңтүстік-шығыстан жел соғады, күші 6-11 м/с. Ауа температурасы  6-8 жылы.</a:t>
            </a:r>
            <a:endParaRPr lang="ru-RU" altLang="ru-RU" sz="1200" dirty="0">
              <a:solidFill>
                <a:srgbClr val="000000"/>
              </a:solidFill>
              <a:latin typeface="Times New Roman" pitchFamily="18" charset="0"/>
              <a:cs typeface="Times New Roman" pitchFamily="18" charset="0"/>
            </a:endParaRP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жиналуына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Казжанова</a:t>
            </a:r>
            <a:r>
              <a:rPr lang="ru-RU" altLang="ru-RU" sz="1200" b="1" i="1" dirty="0">
                <a:solidFill>
                  <a:srgbClr val="000000"/>
                </a:solidFill>
                <a:latin typeface="Times New Roman" pitchFamily="18" charset="0"/>
                <a:cs typeface="Times New Roman" pitchFamily="18" charset="0"/>
              </a:rPr>
              <a:t> Б.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18297</TotalTime>
  <Words>625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3237</cp:revision>
  <cp:lastPrinted>2023-02-06T06:57:51Z</cp:lastPrinted>
  <dcterms:created xsi:type="dcterms:W3CDTF">2018-03-27T06:03:00Z</dcterms:created>
  <dcterms:modified xsi:type="dcterms:W3CDTF">2023-10-31T07:23:07Z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