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84346403"/>
              </p:ext>
            </p:extLst>
          </p:nvPr>
        </p:nvGraphicFramePr>
        <p:xfrm>
          <a:off x="307975" y="240180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308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04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қараша</a:t>
                      </a:r>
                      <a:endPar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97389" y="378258"/>
            <a:ext cx="4752928" cy="1938992"/>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sz="1200" b="1" kern="1400" dirty="0">
                <a:solidFill>
                  <a:srgbClr val="000000"/>
                </a:solidFill>
                <a:latin typeface="Times New Roman" panose="02020603050405020304" pitchFamily="18" charset="0"/>
                <a:ea typeface="Times New Roman" panose="02020603050405020304" pitchFamily="18" charset="0"/>
              </a:rPr>
              <a:t>05 қарашаға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latin typeface="Times New Roman" panose="02020603050405020304" pitchFamily="18" charset="0"/>
                <a:cs typeface="Times New Roman" panose="02020603050405020304" pitchFamily="18" charset="0"/>
              </a:rPr>
              <a:t>04 қараша 2023 ж. сағ. 21-ден </a:t>
            </a:r>
            <a:r>
              <a:rPr lang="kk-KZ" sz="1200" b="1" kern="1400" dirty="0">
                <a:solidFill>
                  <a:srgbClr val="000000"/>
                </a:solidFill>
                <a:latin typeface="Times New Roman" panose="02020603050405020304" pitchFamily="18" charset="0"/>
                <a:ea typeface="Times New Roman" panose="02020603050405020304" pitchFamily="18" charset="0"/>
              </a:rPr>
              <a:t>05 қарашаға </a:t>
            </a:r>
            <a:r>
              <a:rPr lang="kk-KZ" altLang="ru-RU" sz="1200" b="1" dirty="0">
                <a:latin typeface="Times New Roman" panose="02020603050405020304" pitchFamily="18" charset="0"/>
                <a:cs typeface="Times New Roman" panose="02020603050405020304" pitchFamily="18" charset="0"/>
              </a:rPr>
              <a:t>2023 ж. сағ. 21 дейін</a:t>
            </a:r>
          </a:p>
          <a:p>
            <a:pPr algn="just"/>
            <a:r>
              <a:rPr lang="ru-RU" sz="1200" dirty="0" err="1">
                <a:solidFill>
                  <a:prstClr val="black"/>
                </a:solidFill>
                <a:latin typeface="Times New Roman" panose="02020603050405020304" pitchFamily="18" charset="0"/>
                <a:cs typeface="Times New Roman" panose="02020603050405020304" pitchFamily="18" charset="0"/>
              </a:rPr>
              <a:t>Көшпелі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бұлтты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жауын-шашынсыз</a:t>
            </a:r>
            <a:r>
              <a:rPr lang="ru-RU" sz="1200" dirty="0">
                <a:solidFill>
                  <a:prstClr val="black"/>
                </a:solidFill>
                <a:latin typeface="Times New Roman" panose="02020603050405020304" pitchFamily="18" charset="0"/>
                <a:cs typeface="Times New Roman" panose="02020603050405020304" pitchFamily="18" charset="0"/>
              </a:rPr>
              <a:t>. Со</a:t>
            </a:r>
            <a:r>
              <a:rPr lang="kk-KZ" sz="1200" dirty="0">
                <a:solidFill>
                  <a:prstClr val="black"/>
                </a:solidFill>
                <a:latin typeface="Times New Roman" panose="02020603050405020304" pitchFamily="18" charset="0"/>
                <a:cs typeface="Times New Roman" panose="02020603050405020304" pitchFamily="18" charset="0"/>
              </a:rPr>
              <a:t>лтүстік жел соғады, күші 3-8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5-7</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2-4 градус жылы.</a:t>
            </a:r>
          </a:p>
          <a:p>
            <a:pPr lvl="0" algn="just"/>
            <a:endParaRPr lang="kk-KZ" sz="1200" b="1" dirty="0">
              <a:latin typeface="Times New Roman" panose="02020603050405020304" pitchFamily="18" charset="0"/>
              <a:cs typeface="Times New Roman" panose="02020603050405020304" pitchFamily="18" charset="0"/>
            </a:endParaRPr>
          </a:p>
          <a:p>
            <a:pPr lvl="0" algn="ctr"/>
            <a:r>
              <a:rPr lang="kk-KZ" sz="1200" b="1" dirty="0">
                <a:latin typeface="Times New Roman" panose="02020603050405020304" pitchFamily="18" charset="0"/>
                <a:cs typeface="Times New Roman" panose="02020603050405020304" pitchFamily="18" charset="0"/>
              </a:rPr>
              <a:t>2023 жылғы </a:t>
            </a:r>
            <a:r>
              <a:rPr lang="kk-KZ" sz="1200" b="1" kern="1400" dirty="0">
                <a:solidFill>
                  <a:srgbClr val="000000"/>
                </a:solidFill>
                <a:latin typeface="Times New Roman" panose="02020603050405020304" pitchFamily="18" charset="0"/>
                <a:ea typeface="Times New Roman" panose="02020603050405020304" pitchFamily="18" charset="0"/>
              </a:rPr>
              <a:t>06 қарашаға</a:t>
            </a:r>
          </a:p>
          <a:p>
            <a:pPr lvl="0" algn="ctr"/>
            <a:r>
              <a:rPr lang="kk-KZ" sz="12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200" b="1" dirty="0">
                <a:solidFill>
                  <a:prstClr val="black"/>
                </a:solidFill>
                <a:latin typeface="Times New Roman" panose="02020603050405020304" pitchFamily="18" charset="0"/>
                <a:cs typeface="Times New Roman" panose="02020603050405020304" pitchFamily="18" charset="0"/>
              </a:rPr>
              <a:t>05</a:t>
            </a:r>
            <a:r>
              <a:rPr lang="kk-KZ" sz="1200" b="1" dirty="0">
                <a:solidFill>
                  <a:prstClr val="black"/>
                </a:solidFill>
                <a:latin typeface="Times New Roman" panose="02020603050405020304" pitchFamily="18" charset="0"/>
                <a:cs typeface="Times New Roman" panose="02020603050405020304" pitchFamily="18" charset="0"/>
              </a:rPr>
              <a:t> қарашаға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a:solidFill>
                  <a:prstClr val="black"/>
                </a:solidFill>
                <a:latin typeface="Times New Roman" panose="02020603050405020304" pitchFamily="18" charset="0"/>
                <a:cs typeface="Times New Roman" panose="02020603050405020304" pitchFamily="18" charset="0"/>
              </a:rPr>
              <a:t>06</a:t>
            </a:r>
            <a:r>
              <a:rPr lang="kk-KZ" sz="1200" b="1" dirty="0">
                <a:latin typeface="Times New Roman" panose="02020603050405020304" pitchFamily="18" charset="0"/>
                <a:cs typeface="Times New Roman" panose="02020603050405020304" pitchFamily="18" charset="0"/>
              </a:rPr>
              <a:t> қарашаға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09-ға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p>
          <a:p>
            <a:pPr algn="just"/>
            <a:r>
              <a:rPr lang="ru-RU" sz="1200" dirty="0">
                <a:latin typeface="Times New Roman" panose="02020603050405020304" pitchFamily="18" charset="0"/>
                <a:cs typeface="Times New Roman" panose="02020603050405020304" pitchFamily="18" charset="0"/>
              </a:rPr>
              <a:t>Көшпелі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Ш</a:t>
            </a:r>
            <a:r>
              <a:rPr lang="ru-RU" sz="1200" dirty="0" err="1">
                <a:latin typeface="Times New Roman" panose="02020603050405020304" pitchFamily="18" charset="0"/>
                <a:cs typeface="Times New Roman" panose="02020603050405020304" pitchFamily="18" charset="0"/>
              </a:rPr>
              <a:t>ығыстан</a:t>
            </a:r>
            <a:r>
              <a:rPr lang="ru-RU"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жел соғады, күші 7-12 м/с. Ауа температурасы 3</a:t>
            </a:r>
            <a:r>
              <a:rPr lang="ru-RU" sz="1200" dirty="0">
                <a:solidFill>
                  <a:prstClr val="black"/>
                </a:solidFill>
                <a:latin typeface="Times New Roman" panose="02020603050405020304" pitchFamily="18" charset="0"/>
                <a:cs typeface="Times New Roman" panose="02020603050405020304" pitchFamily="18" charset="0"/>
              </a:rPr>
              <a:t>-5 </a:t>
            </a:r>
            <a:r>
              <a:rPr lang="ru-RU" sz="1200" dirty="0">
                <a:latin typeface="Times New Roman" panose="02020603050405020304" pitchFamily="18" charset="0"/>
                <a:cs typeface="Times New Roman" panose="02020603050405020304" pitchFamily="18" charset="0"/>
              </a:rPr>
              <a:t>градус аяз.</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244962509"/>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Calibri" panose="020F0502020204030204" pitchFamily="34" charset="0"/>
                        </a:rPr>
                        <a:t>2</a:t>
                      </a:r>
                      <a:r>
                        <a:rPr lang="en-US" sz="1100" b="0" i="0" u="none" strike="noStrike" dirty="0">
                          <a:solidFill>
                            <a:srgbClr val="000000"/>
                          </a:solidFill>
                          <a:effectLst/>
                          <a:latin typeface="Calibri" panose="020F0502020204030204" pitchFamily="34" charset="0"/>
                        </a:rPr>
                        <a:t>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a:t>
                      </a:r>
                      <a:r>
                        <a:rPr lang="en-US" sz="1100" b="0" i="0" u="none" strike="noStrike" dirty="0">
                          <a:solidFill>
                            <a:srgbClr val="000000"/>
                          </a:solidFill>
                          <a:effectLst/>
                          <a:latin typeface="Calibri" panose="020F0502020204030204" pitchFamily="34" charset="0"/>
                        </a:rPr>
                        <a:t>49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1089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en-US" sz="1100" b="0" i="0" u="none" strike="noStrike" dirty="0">
                          <a:solidFill>
                            <a:srgbClr val="000000"/>
                          </a:solidFill>
                          <a:effectLst/>
                          <a:latin typeface="Calibri" panose="020F0502020204030204" pitchFamily="34" charset="0"/>
                        </a:rPr>
                        <a:t>218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91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en-US" sz="1100" b="0" i="0" u="none" strike="noStrike" dirty="0">
                          <a:solidFill>
                            <a:srgbClr val="000000"/>
                          </a:solidFill>
                          <a:effectLst/>
                          <a:latin typeface="Calibri" panose="020F0502020204030204" pitchFamily="34" charset="0"/>
                        </a:rPr>
                        <a:t>453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36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en-US" sz="1100" b="0" i="0" u="none" strike="noStrike" dirty="0">
                          <a:solidFill>
                            <a:srgbClr val="000000"/>
                          </a:solidFill>
                          <a:effectLst/>
                          <a:latin typeface="Calibri" panose="020F0502020204030204" pitchFamily="34" charset="0"/>
                        </a:rPr>
                        <a:t>09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en-US" sz="1100" b="0" i="0" u="none" strike="noStrike" dirty="0">
                          <a:solidFill>
                            <a:srgbClr val="000000"/>
                          </a:solidFill>
                          <a:effectLst/>
                          <a:latin typeface="Calibri" panose="020F0502020204030204" pitchFamily="34" charset="0"/>
                        </a:rPr>
                        <a:t>188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3877883692"/>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0654" y="3807422"/>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04 қараша</a:t>
            </a:r>
          </a:p>
          <a:p>
            <a:pPr algn="ct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968372" y="3530423"/>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74668" y="2679358"/>
            <a:ext cx="46675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kk-KZ" sz="1200" kern="1400" dirty="0">
                <a:solidFill>
                  <a:srgbClr val="000000"/>
                </a:solidFill>
                <a:latin typeface="Times New Roman" panose="02020603050405020304" pitchFamily="18" charset="0"/>
                <a:ea typeface="Times New Roman" panose="02020603050405020304" pitchFamily="18" charset="0"/>
              </a:rPr>
              <a:t>05 қарашаға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a:t>
            </a:r>
            <a:r>
              <a:rPr lang="kk-KZ" sz="1200" kern="1400" dirty="0">
                <a:solidFill>
                  <a:srgbClr val="000000"/>
                </a:solidFill>
                <a:latin typeface="Times New Roman" panose="02020603050405020304" pitchFamily="18" charset="0"/>
                <a:ea typeface="Times New Roman" panose="02020603050405020304" pitchFamily="18" charset="0"/>
              </a:rPr>
              <a:t>06 қарашаға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сейілу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қала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val="20000"/>
                      </a:ext>
                    </a:extLst>
                  </a:gridCol>
                  <a:gridCol w="2145506">
                    <a:extLst>
                      <a:ext uri="{9D8B030D-6E8A-4147-A177-3AD203B41FA5}">
                        <a16:colId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А</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Шибаршина</a:t>
            </a:r>
            <a:r>
              <a:rPr lang="ru-RU" altLang="ru-RU" sz="1200" b="1" i="1" dirty="0">
                <a:solidFill>
                  <a:srgbClr val="000000"/>
                </a:solidFill>
                <a:latin typeface="Times New Roman" panose="02020603050405020304" pitchFamily="18" charset="0"/>
                <a:cs typeface="Times New Roman" panose="02020603050405020304" pitchFamily="18" charset="0"/>
              </a:rPr>
              <a:t> / </a:t>
            </a:r>
            <a:r>
              <a:rPr lang="kk-KZ" altLang="ru-RU" sz="1200" b="1" i="1" dirty="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val="20000"/>
                    </a:ext>
                  </a:extLst>
                </a:gridCol>
                <a:gridCol w="2839775">
                  <a:extLst>
                    <a:ext uri="{9D8B030D-6E8A-4147-A177-3AD203B41FA5}">
                      <a16:colId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18248</TotalTime>
  <Words>608</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3338</cp:revision>
  <cp:lastPrinted>2021-07-01T07:38:07Z</cp:lastPrinted>
  <dcterms:created xsi:type="dcterms:W3CDTF">2018-03-27T06:03:00Z</dcterms:created>
  <dcterms:modified xsi:type="dcterms:W3CDTF">2023-11-04T07:07:01Z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