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120" d="100"/>
          <a:sy n="120" d="100"/>
        </p:scale>
        <p:origin x="182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97314961"/>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309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a:t>
                      </a:r>
                      <a:r>
                        <a:rPr lang="ru-RU" sz="1200" b="1" i="1" dirty="0">
                          <a:solidFill>
                            <a:srgbClr val="002060"/>
                          </a:solidFill>
                          <a:latin typeface="Times New Roman" panose="02020603050405020304" pitchFamily="18" charset="0"/>
                          <a:cs typeface="Times New Roman" panose="02020603050405020304" pitchFamily="18" charset="0"/>
                        </a:rPr>
                        <a:t>05 </a:t>
                      </a:r>
                      <a:r>
                        <a:rPr lang="ru-RU" sz="1200" b="1" i="1" dirty="0" err="1">
                          <a:solidFill>
                            <a:srgbClr val="002060"/>
                          </a:solidFill>
                          <a:latin typeface="Times New Roman" panose="02020603050405020304" pitchFamily="18" charset="0"/>
                          <a:cs typeface="Times New Roman" panose="02020603050405020304" pitchFamily="18" charset="0"/>
                        </a:rPr>
                        <a:t>қараша</a:t>
                      </a:r>
                      <a:r>
                        <a:rPr lang="ru-RU" sz="1200" b="1" i="1"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05 </a:t>
            </a:r>
            <a:r>
              <a:rPr lang="kk-KZ" altLang="ru-RU" sz="1100" b="1" dirty="0">
                <a:latin typeface="Times New Roman" panose="02020603050405020304" pitchFamily="18" charset="0"/>
                <a:cs typeface="Times New Roman" panose="02020603050405020304" pitchFamily="18" charset="0"/>
              </a:rPr>
              <a:t>қараша</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30483505"/>
              </p:ext>
            </p:extLst>
          </p:nvPr>
        </p:nvGraphicFramePr>
        <p:xfrm>
          <a:off x="5328914" y="3907132"/>
          <a:ext cx="4378995" cy="2513353"/>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316757">
                  <a:extLst>
                    <a:ext uri="{9D8B030D-6E8A-4147-A177-3AD203B41FA5}">
                      <a16:colId xmlns:a16="http://schemas.microsoft.com/office/drawing/2014/main" val="1276116030"/>
                    </a:ext>
                  </a:extLst>
                </a:gridCol>
                <a:gridCol w="1226517">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2191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0.438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0.445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0.524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329467"/>
            <a:ext cx="4701348"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06 қарашаға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05 </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қараша</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21-ден 06 </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қараша</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rPr>
              <a:t>      Көшпелі бұлтты, жауын-шашынсыз. Оңтүстік-батыстан жел соғады, күші </a:t>
            </a:r>
            <a:r>
              <a:rPr lang="kk-KZ" sz="1000" kern="1400" dirty="0">
                <a:solidFill>
                  <a:srgbClr val="000000"/>
                </a:solidFill>
                <a:latin typeface="Times New Roman" panose="02020603050405020304" pitchFamily="18" charset="0"/>
                <a:ea typeface="SimSun" panose="02010600030101010101" pitchFamily="2" charset="-122"/>
              </a:rPr>
              <a:t>5-10</a:t>
            </a:r>
            <a:r>
              <a:rPr lang="kk-KZ" sz="1100" kern="1400" dirty="0">
                <a:solidFill>
                  <a:srgbClr val="000000"/>
                </a:solidFill>
                <a:latin typeface="Times New Roman" panose="02020603050405020304" pitchFamily="18" charset="0"/>
                <a:ea typeface="SimSun" panose="02010600030101010101" pitchFamily="2" charset="-122"/>
              </a:rPr>
              <a:t> </a:t>
            </a:r>
            <a:r>
              <a:rPr lang="kk-KZ" sz="1100" kern="1400" dirty="0">
                <a:solidFill>
                  <a:srgbClr val="000000"/>
                </a:solidFill>
                <a:latin typeface="Times New Roman" panose="02020603050405020304" pitchFamily="18" charset="0"/>
                <a:ea typeface="Times New Roman" panose="02020603050405020304" pitchFamily="18" charset="0"/>
              </a:rPr>
              <a:t>м/с. Ауа температурасы түнде 6-8 аяз, күндіз 0-2 жылы.</a:t>
            </a:r>
          </a:p>
          <a:p>
            <a:pPr algn="ct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07 қарашаға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06 </a:t>
            </a:r>
            <a:r>
              <a:rPr lang="ru-RU" sz="1100" b="1" dirty="0" err="1">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07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қараша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a:t>
            </a:r>
            <a:r>
              <a:rPr lang="kk-KZ" sz="1100" kern="1400" dirty="0">
                <a:solidFill>
                  <a:srgbClr val="000000"/>
                </a:solidFill>
                <a:latin typeface="Times New Roman" panose="02020603050405020304" pitchFamily="18" charset="0"/>
                <a:ea typeface="Times New Roman" panose="02020603050405020304" pitchFamily="18" charset="0"/>
              </a:rPr>
              <a:t>өшпелі бұлтты, жауын-шашынсыз. Оңтүстік-батыстан жел соғады, күші </a:t>
            </a:r>
            <a:r>
              <a:rPr lang="kk-KZ" sz="1000" kern="1400" dirty="0">
                <a:solidFill>
                  <a:srgbClr val="000000"/>
                </a:solidFill>
                <a:latin typeface="Times New Roman" panose="02020603050405020304" pitchFamily="18" charset="0"/>
                <a:ea typeface="SimSun" panose="02010600030101010101" pitchFamily="2" charset="-122"/>
              </a:rPr>
              <a:t>5-10</a:t>
            </a:r>
            <a:r>
              <a:rPr lang="kk-KZ" sz="1100" kern="1400" dirty="0">
                <a:solidFill>
                  <a:srgbClr val="000000"/>
                </a:solidFill>
                <a:latin typeface="Times New Roman" panose="02020603050405020304" pitchFamily="18" charset="0"/>
                <a:ea typeface="SimSun" panose="02010600030101010101" pitchFamily="2" charset="-122"/>
              </a:rPr>
              <a:t> </a:t>
            </a:r>
            <a:r>
              <a:rPr lang="kk-KZ" sz="1100" kern="1400" dirty="0">
                <a:solidFill>
                  <a:srgbClr val="000000"/>
                </a:solidFill>
                <a:latin typeface="Times New Roman" panose="02020603050405020304" pitchFamily="18" charset="0"/>
                <a:ea typeface="Times New Roman" panose="02020603050405020304" pitchFamily="18" charset="0"/>
              </a:rPr>
              <a:t>м/с. Ауа температурасы 6-8 аяз</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06 қарашада, түнде 07 қарашада метеорологиялық жағдайлар қала атмосферасында ластаушы заттардың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kk-KZ" sz="1100" b="1" dirty="0">
                <a:latin typeface="Times New Roman" panose="02020603050405020304" pitchFamily="18" charset="0"/>
                <a:ea typeface="Calibri" panose="020F0502020204030204" pitchFamily="34" charset="0"/>
              </a:rPr>
              <a:t>т</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639702" cy="446276"/>
          </a:xfrm>
          <a:prstGeom prst="rect">
            <a:avLst/>
          </a:prstGeom>
          <a:solidFill>
            <a:srgbClr val="FFFF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rgbClr val="FF0000"/>
                </a:solidFill>
                <a:latin typeface="Times New Roman" panose="02020603050405020304" pitchFamily="18" charset="0"/>
                <a:cs typeface="Times New Roman" panose="02020603050405020304" pitchFamily="18" charset="0"/>
              </a:rPr>
              <a:t> </a:t>
            </a:r>
            <a:r>
              <a:rPr lang="ru-RU" sz="1100" dirty="0">
                <a:solidFill>
                  <a:srgbClr val="FF0000"/>
                </a:solidFill>
                <a:latin typeface="Times New Roman" panose="02020603050405020304" pitchFamily="18" charset="0"/>
                <a:cs typeface="Times New Roman" panose="02020603050405020304" pitchFamily="18" charset="0"/>
              </a:rPr>
              <a:t>1-дәрежелі ҚМЖ ескертуі жарияланады.</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5D0013C2-6CEF-4491-A5A2-B72897763046}"/>
              </a:ext>
            </a:extLst>
          </p:cNvPr>
          <p:cNvSpPr txBox="1"/>
          <p:nvPr/>
        </p:nvSpPr>
        <p:spPr>
          <a:xfrm>
            <a:off x="5057760" y="2918624"/>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 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ru-RU" altLang="ru-RU" sz="1200" b="1" i="1">
                <a:solidFill>
                  <a:srgbClr val="000000"/>
                </a:solidFill>
                <a:latin typeface="Times New Roman" panose="02020603050405020304" pitchFamily="18" charset="0"/>
                <a:cs typeface="Times New Roman" panose="02020603050405020304" pitchFamily="18" charset="0"/>
              </a:rPr>
              <a:t> Аринова Н./ </a:t>
            </a:r>
            <a:r>
              <a:rPr lang="ru-RU" altLang="ru-RU" sz="1200" b="1" i="1" dirty="0">
                <a:solidFill>
                  <a:srgbClr val="000000"/>
                </a:solidFill>
                <a:latin typeface="Times New Roman" panose="02020603050405020304" pitchFamily="18" charset="0"/>
                <a:cs typeface="Times New Roman" panose="02020603050405020304" pitchFamily="18" charset="0"/>
              </a:rPr>
              <a:t>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25297</TotalTime>
  <Words>610</Words>
  <Application>Microsoft Office PowerPoint</Application>
  <PresentationFormat>Лист A4 (210x297 мм)</PresentationFormat>
  <Paragraphs>101</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4308</cp:revision>
  <cp:lastPrinted>2023-01-16T10:13:34Z</cp:lastPrinted>
  <dcterms:created xsi:type="dcterms:W3CDTF">2018-03-27T06:03:00Z</dcterms:created>
  <dcterms:modified xsi:type="dcterms:W3CDTF">2023-11-05T07:00:51Z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