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162493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a:solidFill>
                            <a:schemeClr val="tx1"/>
                          </a:solidFill>
                          <a:latin typeface="Times New Roman" panose="02020603050405020304" pitchFamily="18" charset="0"/>
                          <a:cs typeface="Times New Roman" panose="02020603050405020304" pitchFamily="18" charset="0"/>
                        </a:rPr>
                        <a:t>313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67601065"/>
              </p:ext>
            </p:extLst>
          </p:nvPr>
        </p:nvGraphicFramePr>
        <p:xfrm>
          <a:off x="5024333" y="6550030"/>
          <a:ext cx="4711817" cy="213360"/>
        </p:xfrm>
        <a:graphic>
          <a:graphicData uri="http://schemas.openxmlformats.org/drawingml/2006/table">
            <a:tbl>
              <a:tblPr/>
              <a:tblGrid>
                <a:gridCol w="4711817">
                  <a:extLst>
                    <a:ext uri="{9D8B030D-6E8A-4147-A177-3AD203B41FA5}">
                      <a16:colId xmlns:a16="http://schemas.microsoft.com/office/drawing/2014/main" val="20000"/>
                    </a:ext>
                  </a:extLst>
                </a:gridCol>
              </a:tblGrid>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047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ru-RU" altLang="ru-RU" sz="1200" b="1" dirty="0" err="1">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50302035"/>
              </p:ext>
            </p:extLst>
          </p:nvPr>
        </p:nvGraphicFramePr>
        <p:xfrm>
          <a:off x="5011986" y="4135786"/>
          <a:ext cx="4712934" cy="2077375"/>
        </p:xfrm>
        <a:graphic>
          <a:graphicData uri="http://schemas.openxmlformats.org/drawingml/2006/table">
            <a:tbl>
              <a:tblPr firstRow="1" bandRow="1">
                <a:tableStyleId>{5C22544A-7EE6-4342-B048-85BDC9FD1C3A}</a:tableStyleId>
              </a:tblPr>
              <a:tblGrid>
                <a:gridCol w="1725533">
                  <a:extLst>
                    <a:ext uri="{9D8B030D-6E8A-4147-A177-3AD203B41FA5}">
                      <a16:colId xmlns:a16="http://schemas.microsoft.com/office/drawing/2014/main" val="3583770891"/>
                    </a:ext>
                  </a:extLst>
                </a:gridCol>
                <a:gridCol w="1472455">
                  <a:extLst>
                    <a:ext uri="{9D8B030D-6E8A-4147-A177-3AD203B41FA5}">
                      <a16:colId xmlns:a16="http://schemas.microsoft.com/office/drawing/2014/main" val="1276116030"/>
                    </a:ext>
                  </a:extLst>
                </a:gridCol>
                <a:gridCol w="1514946">
                  <a:extLst>
                    <a:ext uri="{9D8B030D-6E8A-4147-A177-3AD203B41FA5}">
                      <a16:colId xmlns:a16="http://schemas.microsoft.com/office/drawing/2014/main" val="2096923049"/>
                    </a:ext>
                  </a:extLst>
                </a:gridCol>
              </a:tblGrid>
              <a:tr h="66443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4759">
                <a:tc>
                  <a:txBody>
                    <a:bodyPr/>
                    <a:lstStyle/>
                    <a:p>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4759">
                <a:tc>
                  <a:txBody>
                    <a:bodyPr/>
                    <a:lstStyle/>
                    <a:p>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961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19499">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50</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4780">
                <a:tc>
                  <a:txBody>
                    <a:bodyPr/>
                    <a:lstStyle/>
                    <a:p>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99038">
                <a:tc>
                  <a:txBody>
                    <a:bodyPr/>
                    <a:lstStyle/>
                    <a:p>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16" name="Прямоугольник 15"/>
          <p:cNvSpPr/>
          <p:nvPr/>
        </p:nvSpPr>
        <p:spPr>
          <a:xfrm>
            <a:off x="4944224" y="75573"/>
            <a:ext cx="4717371" cy="221599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10 </a:t>
            </a:r>
            <a:r>
              <a:rPr lang="kk-KZ" altLang="ru-RU" sz="1200" b="1" dirty="0">
                <a:latin typeface="Times New Roman" panose="02020603050405020304" pitchFamily="18" charset="0"/>
                <a:cs typeface="Times New Roman" panose="02020603050405020304" pitchFamily="18" charset="0"/>
              </a:rPr>
              <a:t>қарашаға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2023 ж.  09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sym typeface="+mn-ea"/>
              </a:rPr>
              <a:t>2023 ж. 10 </a:t>
            </a:r>
            <a:r>
              <a:rPr lang="ru-RU" sz="1200" b="1" dirty="0" err="1">
                <a:latin typeface="Times New Roman" panose="02020603050405020304" pitchFamily="18" charset="0"/>
                <a:cs typeface="Times New Roman" panose="02020603050405020304" pitchFamily="18" charset="0"/>
                <a:sym typeface="+mn-ea"/>
              </a:rPr>
              <a:t>қараша</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kk-KZ" altLang="ru-RU" sz="1200" dirty="0">
              <a:latin typeface="Times New Roman" panose="02020603050405020304" pitchFamily="18" charset="0"/>
              <a:cs typeface="Times New Roman" panose="02020603050405020304" pitchFamily="18" charset="0"/>
            </a:endParaRPr>
          </a:p>
          <a:p>
            <a:pPr lvl="0" indent="180000" algn="just"/>
            <a:r>
              <a:rPr lang="kk-KZ" sz="1100" dirty="0">
                <a:latin typeface="Times New Roman" panose="02020603050405020304" pitchFamily="18" charset="0"/>
                <a:ea typeface="Calibri" panose="020F0502020204030204" pitchFamily="34" charset="0"/>
                <a:cs typeface="Times New Roman" panose="02020603050405020304" pitchFamily="18" charset="0"/>
              </a:rPr>
              <a:t>Көшпелі бұлтты, жаңбыр. Жел оңтүстік-шығыстан батысқа ауысып  соғады, күші 9-14, екпіні 18 м/с. Ауа температурасы түнде және күндіз 7-9 градус жылы.</a:t>
            </a:r>
          </a:p>
          <a:p>
            <a:pPr lvl="0" indent="180000" algn="just"/>
            <a:endParaRPr lang="kk-KZ" sz="1100" dirty="0">
              <a:latin typeface="Times New Roman" panose="02020603050405020304" pitchFamily="18" charset="0"/>
              <a:ea typeface="Calibri" panose="020F0502020204030204" pitchFamily="34" charset="0"/>
              <a:cs typeface="Times New Roman" panose="02020603050405020304" pitchFamily="18" charset="0"/>
            </a:endParaRPr>
          </a:p>
          <a:p>
            <a:pPr lvl="0" indent="144000" algn="ctr"/>
            <a:r>
              <a:rPr lang="ru-RU" sz="1200" b="1" dirty="0">
                <a:solidFill>
                  <a:srgbClr val="000000"/>
                </a:solidFill>
                <a:latin typeface="Times New Roman" pitchFamily="18" charset="0"/>
                <a:cs typeface="Times New Roman" pitchFamily="18" charset="0"/>
                <a:sym typeface="+mn-ea"/>
              </a:rPr>
              <a:t>11 </a:t>
            </a:r>
            <a:r>
              <a:rPr lang="ru-RU" sz="1200" b="1" dirty="0" err="1">
                <a:solidFill>
                  <a:srgbClr val="000000"/>
                </a:solidFill>
                <a:latin typeface="Times New Roman" pitchFamily="18" charset="0"/>
                <a:cs typeface="Times New Roman" pitchFamily="18" charset="0"/>
                <a:sym typeface="+mn-ea"/>
              </a:rPr>
              <a:t>қарашаға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ru-RU" sz="1200" b="1" dirty="0">
                <a:solidFill>
                  <a:srgbClr val="000000"/>
                </a:solidFill>
                <a:latin typeface="Times New Roman" panose="02020603050405020304" pitchFamily="18" charset="0"/>
                <a:cs typeface="Times New Roman" panose="02020603050405020304" pitchFamily="18" charset="0"/>
                <a:sym typeface="+mn-ea"/>
              </a:rPr>
              <a:t>2023 ж.</a:t>
            </a:r>
            <a:r>
              <a:rPr lang="kk-KZ" sz="1200" b="1" dirty="0">
                <a:solidFill>
                  <a:srgbClr val="000000"/>
                </a:solidFill>
                <a:latin typeface="Times New Roman" panose="02020603050405020304" pitchFamily="18" charset="0"/>
                <a:cs typeface="Times New Roman" panose="02020603050405020304" pitchFamily="18" charset="0"/>
                <a:sym typeface="+mn-ea"/>
              </a:rPr>
              <a:t> 10 қараша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2023 ж. 11 </a:t>
            </a:r>
            <a:r>
              <a:rPr lang="ru-RU" sz="1200" b="1" dirty="0" err="1">
                <a:solidFill>
                  <a:srgbClr val="000000"/>
                </a:solidFill>
                <a:latin typeface="Times New Roman" panose="02020603050405020304" pitchFamily="18" charset="0"/>
                <a:cs typeface="Times New Roman" panose="02020603050405020304" pitchFamily="18" charset="0"/>
                <a:sym typeface="+mn-ea"/>
              </a:rPr>
              <a:t>қараша</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indent="180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жаңбыр</a:t>
            </a:r>
            <a:r>
              <a:rPr lang="kk-KZ" sz="1100" dirty="0">
                <a:latin typeface="Times New Roman" pitchFamily="18" charset="0"/>
                <a:cs typeface="Times New Roman" pitchFamily="18" charset="0"/>
              </a:rPr>
              <a:t>. </a:t>
            </a:r>
            <a:r>
              <a:rPr lang="ru-RU" sz="1100" dirty="0" err="1">
                <a:latin typeface="Times New Roman" panose="02020603050405020304" pitchFamily="18" charset="0"/>
                <a:cs typeface="Times New Roman" panose="02020603050405020304" pitchFamily="18" charset="0"/>
              </a:rPr>
              <a:t>Жел</a:t>
            </a:r>
            <a:r>
              <a:rPr lang="kk-KZ" sz="1100" dirty="0">
                <a:latin typeface="Times New Roman" panose="02020603050405020304" pitchFamily="18" charset="0"/>
                <a:cs typeface="Times New Roman" panose="02020603050405020304" pitchFamily="18" charset="0"/>
              </a:rPr>
              <a:t> солтүстік-батыстан соғады, күші 9-14, екпіні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3-5 градус жылы</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40250" y="3286445"/>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3283" y="235985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dirty="0">
                <a:solidFill>
                  <a:schemeClr val="tx1"/>
                </a:solidFill>
                <a:latin typeface="Times New Roman" panose="02020603050405020304" pitchFamily="18" charset="0"/>
                <a:cs typeface="Times New Roman" panose="02020603050405020304" pitchFamily="18" charset="0"/>
              </a:rPr>
              <a:t>2023 ж. </a:t>
            </a:r>
            <a:r>
              <a:rPr lang="ru-RU" sz="1100" b="1" dirty="0">
                <a:solidFill>
                  <a:schemeClr val="tx1"/>
                </a:solidFill>
                <a:latin typeface="Times New Roman" panose="02020603050405020304" pitchFamily="18" charset="0"/>
                <a:cs typeface="Times New Roman" panose="02020603050405020304" pitchFamily="18" charset="0"/>
              </a:rPr>
              <a:t>10 </a:t>
            </a:r>
            <a:r>
              <a:rPr lang="ru-RU" sz="1100" b="1" dirty="0" err="1">
                <a:solidFill>
                  <a:schemeClr val="tx1"/>
                </a:solidFill>
                <a:latin typeface="Times New Roman" panose="02020603050405020304" pitchFamily="18" charset="0"/>
                <a:cs typeface="Times New Roman" panose="02020603050405020304" pitchFamily="18" charset="0"/>
              </a:rPr>
              <a:t>қарашада</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түнде</a:t>
            </a:r>
            <a:r>
              <a:rPr lang="kk-KZ" sz="1100" b="1" dirty="0">
                <a:solidFill>
                  <a:schemeClr val="tx1"/>
                </a:solidFill>
                <a:latin typeface="Times New Roman" panose="02020603050405020304" pitchFamily="18" charset="0"/>
                <a:cs typeface="Times New Roman" panose="02020603050405020304" pitchFamily="18" charset="0"/>
              </a:rPr>
              <a:t> 11 қарашада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625" y="624334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630603361"/>
              </p:ext>
            </p:extLst>
          </p:nvPr>
        </p:nvGraphicFramePr>
        <p:xfrm>
          <a:off x="5268001" y="537992"/>
          <a:ext cx="4167505" cy="804672"/>
        </p:xfrm>
        <a:graphic>
          <a:graphicData uri="http://schemas.openxmlformats.org/drawingml/2006/table">
            <a:tbl>
              <a:tblPr/>
              <a:tblGrid>
                <a:gridCol w="1053151">
                  <a:extLst>
                    <a:ext uri="{9D8B030D-6E8A-4147-A177-3AD203B41FA5}">
                      <a16:colId xmlns:a16="http://schemas.microsoft.com/office/drawing/2014/main" val="20000"/>
                    </a:ext>
                  </a:extLst>
                </a:gridCol>
                <a:gridCol w="3114354">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22878</TotalTime>
  <Words>617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4131</cp:revision>
  <cp:lastPrinted>2021-07-01T03:56:27Z</cp:lastPrinted>
  <dcterms:created xsi:type="dcterms:W3CDTF">2018-03-27T06:03:00Z</dcterms:created>
  <dcterms:modified xsi:type="dcterms:W3CDTF">2023-11-09T06:39:10Z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