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158" autoAdjust="0"/>
    <p:restoredTop sz="94614" autoAdjust="0"/>
  </p:normalViewPr>
  <p:slideViewPr>
    <p:cSldViewPr showGuides="1">
      <p:cViewPr varScale="1">
        <p:scale>
          <a:sx n="120" d="100"/>
          <a:sy n="120" d="100"/>
        </p:scale>
        <p:origin x="182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8075076"/>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2023 жыл </a:t>
                      </a:r>
                      <a:r>
                        <a:rPr lang="ru-RU" sz="1200" b="1" i="1" dirty="0">
                          <a:solidFill>
                            <a:srgbClr val="002060"/>
                          </a:solidFill>
                          <a:latin typeface="Times New Roman" panose="02020603050405020304" pitchFamily="18" charset="0"/>
                          <a:cs typeface="Times New Roman" panose="02020603050405020304" pitchFamily="18" charset="0"/>
                        </a:rPr>
                        <a:t>09 </a:t>
                      </a:r>
                      <a:r>
                        <a:rPr lang="ru-RU" sz="1200" b="1" i="1" dirty="0" err="1">
                          <a:solidFill>
                            <a:srgbClr val="002060"/>
                          </a:solidFill>
                          <a:latin typeface="Times New Roman" panose="02020603050405020304" pitchFamily="18" charset="0"/>
                          <a:cs typeface="Times New Roman" panose="02020603050405020304" pitchFamily="18" charset="0"/>
                        </a:rPr>
                        <a:t>қараша</a:t>
                      </a:r>
                      <a:r>
                        <a:rPr lang="ru-RU" sz="1200" b="1" i="1"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476245"/>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2023 жылғы 09 </a:t>
            </a:r>
            <a:r>
              <a:rPr lang="kk-KZ" altLang="ru-RU" sz="1100" b="1" dirty="0">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90064540"/>
              </p:ext>
            </p:extLst>
          </p:nvPr>
        </p:nvGraphicFramePr>
        <p:xfrm>
          <a:off x="5328914" y="3907132"/>
          <a:ext cx="4378995" cy="2535899"/>
        </p:xfrm>
        <a:graphic>
          <a:graphicData uri="http://schemas.openxmlformats.org/drawingml/2006/table">
            <a:tbl>
              <a:tblPr firstRow="1" bandRow="1">
                <a:tableStyleId>{5C22544A-7EE6-4342-B048-85BDC9FD1C3A}</a:tableStyleId>
              </a:tblPr>
              <a:tblGrid>
                <a:gridCol w="1835721">
                  <a:extLst>
                    <a:ext uri="{9D8B030D-6E8A-4147-A177-3AD203B41FA5}">
                      <a16:colId xmlns:a16="http://schemas.microsoft.com/office/drawing/2014/main" val="3583770891"/>
                    </a:ext>
                  </a:extLst>
                </a:gridCol>
                <a:gridCol w="1316757">
                  <a:extLst>
                    <a:ext uri="{9D8B030D-6E8A-4147-A177-3AD203B41FA5}">
                      <a16:colId xmlns:a16="http://schemas.microsoft.com/office/drawing/2014/main" val="1276116030"/>
                    </a:ext>
                  </a:extLst>
                </a:gridCol>
                <a:gridCol w="1226517">
                  <a:extLst>
                    <a:ext uri="{9D8B030D-6E8A-4147-A177-3AD203B41FA5}">
                      <a16:colId xmlns:a16="http://schemas.microsoft.com/office/drawing/2014/main" val="2096923049"/>
                    </a:ext>
                  </a:extLst>
                </a:gridCol>
              </a:tblGrid>
              <a:tr h="54192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638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783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2293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0.403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0854">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0854">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 </a:t>
                      </a: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08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8" y="329467"/>
            <a:ext cx="4701348"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a:t>
            </a:r>
            <a:r>
              <a:rPr lang="kk-KZ" altLang="ru-RU" sz="1100" b="1" dirty="0">
                <a:solidFill>
                  <a:prstClr val="black">
                    <a:lumMod val="75000"/>
                    <a:lumOff val="25000"/>
                  </a:prstClr>
                </a:solidFill>
                <a:latin typeface="Times New Roman" panose="02020603050405020304" pitchFamily="18" charset="0"/>
                <a:cs typeface="Times New Roman" panose="02020603050405020304" pitchFamily="18" charset="0"/>
              </a:rPr>
              <a:t>0 қарашаға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2023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09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21-ден 10 </a:t>
            </a:r>
            <a:r>
              <a:rPr lang="ru-RU" sz="1100" b="1" dirty="0" err="1">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21-ға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rPr>
              <a:t>      Көшпелі бұлтты, таңертең және күндіз жаңбыр. Оңтүстік-батыстан жел соғады, күші 9-14</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түнде 0-2, күндіз 9-11 жылы.</a:t>
            </a:r>
          </a:p>
          <a:p>
            <a:pPr algn="ct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11 қарашаға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2</a:t>
            </a:r>
            <a:r>
              <a:rPr lang="ru-RU" sz="1100" b="1" dirty="0">
                <a:latin typeface="Times New Roman" panose="02020603050405020304" pitchFamily="18" charset="0"/>
                <a:cs typeface="Times New Roman" panose="02020603050405020304" pitchFamily="18" charset="0"/>
              </a:rPr>
              <a:t>023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latin typeface="Times New Roman" panose="02020603050405020304" pitchFamily="18" charset="0"/>
                <a:cs typeface="Times New Roman" panose="02020603050405020304" pitchFamily="18" charset="0"/>
              </a:rPr>
              <a:t>10 </a:t>
            </a:r>
            <a:r>
              <a:rPr lang="ru-RU" sz="1100" b="1" dirty="0" err="1">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21-ден 11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қараша</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Б</a:t>
            </a:r>
            <a:r>
              <a:rPr lang="kk-KZ" sz="1100" kern="1400" dirty="0">
                <a:solidFill>
                  <a:srgbClr val="000000"/>
                </a:solidFill>
                <a:latin typeface="Times New Roman" panose="02020603050405020304" pitchFamily="18" charset="0"/>
                <a:ea typeface="Times New Roman" panose="02020603050405020304" pitchFamily="18" charset="0"/>
              </a:rPr>
              <a:t>ұлтты, жауын-шашын (қар, жаңбыр). Оңтүстіктен жел соғады, күші 9-14</a:t>
            </a:r>
            <a:r>
              <a:rPr lang="kk-KZ" sz="1100" kern="1400" dirty="0">
                <a:solidFill>
                  <a:srgbClr val="000000"/>
                </a:solidFill>
                <a:latin typeface="Times New Roman" panose="02020603050405020304" pitchFamily="18" charset="0"/>
                <a:ea typeface="SimSun" panose="02010600030101010101" pitchFamily="2" charset="-122"/>
              </a:rPr>
              <a:t> </a:t>
            </a:r>
            <a:r>
              <a:rPr lang="kk-KZ" sz="1100" kern="1400" dirty="0">
                <a:solidFill>
                  <a:srgbClr val="000000"/>
                </a:solidFill>
                <a:latin typeface="Times New Roman" panose="02020603050405020304" pitchFamily="18" charset="0"/>
                <a:ea typeface="Times New Roman" panose="02020603050405020304" pitchFamily="18" charset="0"/>
              </a:rPr>
              <a:t>м/с. Ауа температурасы 0-2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2" name="TextBox 13">
            <a:extLst>
              <a:ext uri="{FF2B5EF4-FFF2-40B4-BE49-F238E27FC236}">
                <a16:creationId xmlns:a16="http://schemas.microsoft.com/office/drawing/2014/main" id="{25FFC0C9-CE5E-4A2A-B300-5B91E7365327}"/>
              </a:ext>
            </a:extLst>
          </p:cNvPr>
          <p:cNvSpPr txBox="1"/>
          <p:nvPr/>
        </p:nvSpPr>
        <p:spPr>
          <a:xfrm>
            <a:off x="4996115" y="1962203"/>
            <a:ext cx="470134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10 қарашада, түнде 11 қарашада метеорологиялық жағдайлар қала атмосферасында ластаушы заттардың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kk-KZ" sz="1100" b="1" dirty="0">
                <a:latin typeface="Times New Roman" panose="02020603050405020304" pitchFamily="18" charset="0"/>
                <a:ea typeface="Calibri" panose="020F0502020204030204" pitchFamily="34" charset="0"/>
              </a:rPr>
              <a:t>т</a:t>
            </a:r>
            <a:r>
              <a:rPr lang="ru-RU" sz="1100" dirty="0">
                <a:solidFill>
                  <a:schemeClr val="tx1"/>
                </a:solidFill>
                <a:latin typeface="Times New Roman" panose="02020603050405020304" pitchFamily="18" charset="0"/>
                <a:cs typeface="Times New Roman" panose="02020603050405020304" pitchFamily="18" charset="0"/>
              </a:rPr>
              <a:t>болады деп күтілуде.</a:t>
            </a:r>
          </a:p>
        </p:txBody>
      </p:sp>
      <p:sp>
        <p:nvSpPr>
          <p:cNvPr id="23" name="TextBox 13">
            <a:extLst>
              <a:ext uri="{FF2B5EF4-FFF2-40B4-BE49-F238E27FC236}">
                <a16:creationId xmlns:a16="http://schemas.microsoft.com/office/drawing/2014/main" id="{53C9469B-3829-4F73-A929-CB3080D79E5A}"/>
              </a:ext>
            </a:extLst>
          </p:cNvPr>
          <p:cNvSpPr txBox="1"/>
          <p:nvPr/>
        </p:nvSpPr>
        <p:spPr>
          <a:xfrm>
            <a:off x="5057761" y="2918624"/>
            <a:ext cx="4639702" cy="446276"/>
          </a:xfrm>
          <a:prstGeom prst="rect">
            <a:avLst/>
          </a:prstGeom>
          <a:solidFill>
            <a:srgbClr val="FFFF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schemeClr val="tx1"/>
                </a:solidFill>
                <a:latin typeface="Times New Roman" panose="02020603050405020304" pitchFamily="18" charset="0"/>
                <a:cs typeface="Times New Roman" panose="02020603050405020304" pitchFamily="18" charset="0"/>
              </a:rPr>
              <a:t> </a:t>
            </a:r>
            <a:r>
              <a:rPr lang="ru-RU" sz="1200" dirty="0">
                <a:solidFill>
                  <a:srgbClr val="FF0000"/>
                </a:solidFill>
                <a:latin typeface="Times New Roman" panose="02020603050405020304" pitchFamily="18" charset="0"/>
                <a:cs typeface="Times New Roman" panose="02020603050405020304" pitchFamily="18" charset="0"/>
              </a:rPr>
              <a:t> </a:t>
            </a:r>
            <a:r>
              <a:rPr lang="ru-RU" sz="1100" dirty="0">
                <a:solidFill>
                  <a:srgbClr val="FF0000"/>
                </a:solidFill>
                <a:latin typeface="Times New Roman" panose="02020603050405020304" pitchFamily="18" charset="0"/>
                <a:cs typeface="Times New Roman" panose="02020603050405020304" pitchFamily="18" charset="0"/>
              </a:rPr>
              <a:t>1-дәрежелі ҚМЖ ескертуі жарияланады.</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1" name="TextBox 13">
            <a:extLst>
              <a:ext uri="{FF2B5EF4-FFF2-40B4-BE49-F238E27FC236}">
                <a16:creationId xmlns:a16="http://schemas.microsoft.com/office/drawing/2014/main" id="{5D0013C2-6CEF-4491-A5A2-B72897763046}"/>
              </a:ext>
            </a:extLst>
          </p:cNvPr>
          <p:cNvSpPr txBox="1"/>
          <p:nvPr/>
        </p:nvSpPr>
        <p:spPr>
          <a:xfrm>
            <a:off x="5057760" y="2918624"/>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 1, 2, 3  </a:t>
            </a:r>
            <a:r>
              <a:rPr lang="kk-KZ" sz="1100" dirty="0">
                <a:solidFill>
                  <a:schemeClr val="tx1"/>
                </a:solidFill>
                <a:latin typeface="Times New Roman" panose="02020603050405020304" pitchFamily="18" charset="0"/>
                <a:cs typeface="Times New Roman" panose="02020603050405020304" pitchFamily="18" charset="0"/>
              </a:rPr>
              <a:t>дәрежелі ҚМЖ ескертуі жоқ</a:t>
            </a:r>
            <a:r>
              <a:rPr lang="ru-RU" sz="1100" dirty="0">
                <a:solidFill>
                  <a:schemeClr val="tx1"/>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ru-RU" altLang="ru-RU" sz="1200" b="1" i="1">
                <a:solidFill>
                  <a:srgbClr val="000000"/>
                </a:solidFill>
                <a:latin typeface="Times New Roman" panose="02020603050405020304" pitchFamily="18" charset="0"/>
                <a:cs typeface="Times New Roman" panose="02020603050405020304" pitchFamily="18" charset="0"/>
              </a:rPr>
              <a:t> Аринова Н./ </a:t>
            </a:r>
            <a:r>
              <a:rPr lang="ru-RU" altLang="ru-RU" sz="1200" b="1" i="1" dirty="0">
                <a:solidFill>
                  <a:srgbClr val="000000"/>
                </a:solidFill>
                <a:latin typeface="Times New Roman" panose="02020603050405020304" pitchFamily="18" charset="0"/>
                <a:cs typeface="Times New Roman" panose="02020603050405020304" pitchFamily="18" charset="0"/>
              </a:rPr>
              <a:t>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25412</TotalTime>
  <Words>616</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4321</cp:revision>
  <cp:lastPrinted>2023-01-16T10:13:34Z</cp:lastPrinted>
  <dcterms:created xsi:type="dcterms:W3CDTF">2018-03-27T06:03:00Z</dcterms:created>
  <dcterms:modified xsi:type="dcterms:W3CDTF">2023-11-09T06:53:38Z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