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645869826"/>
              </p:ext>
            </p:extLst>
          </p:nvPr>
        </p:nvGraphicFramePr>
        <p:xfrm>
          <a:off x="307975" y="2589213"/>
          <a:ext cx="4465638" cy="2117725"/>
        </p:xfrm>
        <a:graphic>
          <a:graphicData uri="http://schemas.openxmlformats.org/drawingml/2006/table">
            <a:tbl>
              <a:tblPr/>
              <a:tblGrid>
                <a:gridCol w="4465638">
                  <a:extLst>
                    <a:ext uri="{9D8B030D-6E8A-4147-A177-3AD203B41FA5}">
                      <a16:colId xmlns:a16="http://schemas.microsoft.com/office/drawing/2014/main" val="20000"/>
                    </a:ext>
                  </a:extLst>
                </a:gridCol>
              </a:tblGrid>
              <a:tr h="211772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313</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09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940148573"/>
              </p:ext>
            </p:extLst>
          </p:nvPr>
        </p:nvGraphicFramePr>
        <p:xfrm>
          <a:off x="4900613" y="3860800"/>
          <a:ext cx="4670425" cy="2782063"/>
        </p:xfrm>
        <a:graphic>
          <a:graphicData uri="http://schemas.openxmlformats.org/drawingml/2006/table">
            <a:tbl>
              <a:tblPr firstRow="1" bandRow="1">
                <a:tableStyleId>{5C22544A-7EE6-4342-B048-85BDC9FD1C3A}</a:tableStyleId>
              </a:tblPr>
              <a:tblGrid>
                <a:gridCol w="1751012">
                  <a:extLst>
                    <a:ext uri="{9D8B030D-6E8A-4147-A177-3AD203B41FA5}">
                      <a16:colId xmlns:a16="http://schemas.microsoft.com/office/drawing/2014/main" val="20000"/>
                    </a:ext>
                  </a:extLst>
                </a:gridCol>
                <a:gridCol w="1479966">
                  <a:extLst>
                    <a:ext uri="{9D8B030D-6E8A-4147-A177-3AD203B41FA5}">
                      <a16:colId xmlns:a16="http://schemas.microsoft.com/office/drawing/2014/main" val="20001"/>
                    </a:ext>
                  </a:extLst>
                </a:gridCol>
                <a:gridCol w="1439447">
                  <a:extLst>
                    <a:ext uri="{9D8B030D-6E8A-4147-A177-3AD203B41FA5}">
                      <a16:colId xmlns:a16="http://schemas.microsoft.com/office/drawing/2014/main" val="20002"/>
                    </a:ext>
                  </a:extLst>
                </a:gridCol>
              </a:tblGrid>
              <a:tr h="43229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803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96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90439">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102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90439">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8</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200" b="0" i="0" u="none" strike="noStrike" dirty="0">
                          <a:solidFill>
                            <a:srgbClr val="000000"/>
                          </a:solidFill>
                          <a:effectLst/>
                          <a:latin typeface="Times New Roman" pitchFamily="18" charset="0"/>
                          <a:cs typeface="Times New Roman" pitchFamily="18" charset="0"/>
                        </a:rPr>
                        <a:t>0</a:t>
                      </a:r>
                      <a:r>
                        <a:rPr lang="kk-KZ" sz="1200" b="0" i="0" u="none" strike="noStrike" dirty="0">
                          <a:solidFill>
                            <a:srgbClr val="000000"/>
                          </a:solidFill>
                          <a:effectLst/>
                          <a:latin typeface="Times New Roman" pitchFamily="18" charset="0"/>
                          <a:cs typeface="Times New Roman" pitchFamily="18" charset="0"/>
                        </a:rPr>
                        <a:t>,017</a:t>
                      </a:r>
                      <a:endParaRPr lang="ru-RU" sz="1200" b="0" i="0" u="none" strike="noStrike" dirty="0">
                        <a:solidFill>
                          <a:srgbClr val="000000"/>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0477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1398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r>
                        <a:rPr lang="kk-KZ" sz="1100" b="0" i="0" u="none" strike="noStrike" dirty="0">
                          <a:solidFill>
                            <a:srgbClr val="000000"/>
                          </a:solidFill>
                          <a:effectLst/>
                          <a:latin typeface="Times New Roman" pitchFamily="18" charset="0"/>
                          <a:cs typeface="Times New Roman" pitchFamily="18" charset="0"/>
                        </a:rPr>
                        <a:t>,28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30477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253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1,264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9043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Times New Roman" pitchFamily="18" charset="0"/>
                          <a:cs typeface="Times New Roman" pitchFamily="18" charset="0"/>
                        </a:rPr>
                        <a:t>0,000</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1</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0,125</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90439">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a:solidFill>
                            <a:srgbClr val="000000"/>
                          </a:solidFill>
                          <a:effectLst/>
                          <a:latin typeface="Times New Roman" pitchFamily="18" charset="0"/>
                          <a:cs typeface="Times New Roman" pitchFamily="18" charset="0"/>
                        </a:rPr>
                        <a:t>0</a:t>
                      </a:r>
                      <a:endParaRPr lang="ru-RU" sz="12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702175" y="3405188"/>
            <a:ext cx="5003800" cy="646112"/>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09</a:t>
            </a:r>
            <a:r>
              <a:rPr lang="kk-KZ" altLang="ru-RU" sz="1200" b="1" dirty="0">
                <a:latin typeface="Times New Roman" pitchFamily="18" charset="0"/>
                <a:cs typeface="Times New Roman" pitchFamily="18" charset="0"/>
              </a:rPr>
              <a:t> 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30775" y="3175"/>
            <a:ext cx="4830763" cy="2492990"/>
          </a:xfrm>
          <a:prstGeom prst="rect">
            <a:avLst/>
          </a:prstGeom>
          <a:noFill/>
          <a:ln w="9525">
            <a:noFill/>
            <a:miter lim="800000"/>
            <a:headEnd/>
            <a:tailEnd/>
          </a:ln>
        </p:spPr>
        <p:txBody>
          <a:bodyPr>
            <a:spAutoFit/>
          </a:bodyPr>
          <a:lstStyle/>
          <a:p>
            <a:pPr algn="ctr" eaLnBrk="1" hangingPunct="1">
              <a:buFont typeface="Arial" pitchFamily="34" charset="0"/>
              <a:buNone/>
            </a:pP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10 </a:t>
            </a:r>
            <a:r>
              <a:rPr lang="kk-KZ" altLang="ru-RU" sz="1200" b="1" dirty="0">
                <a:latin typeface="Times New Roman" pitchFamily="18" charset="0"/>
                <a:cs typeface="Times New Roman" pitchFamily="18" charset="0"/>
              </a:rPr>
              <a:t>қарашаға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09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10 </a:t>
            </a:r>
            <a:r>
              <a:rPr lang="kk-KZ" altLang="ru-RU" sz="1200" b="1" dirty="0">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Бұлтты, түнде аздаған жаңбыр, күндіз жаңбыр. Оңтүстік-шығыстан батысқа ауысып жел соғады, екпіні 15-18 м/с. Ауа температурасы түнде 9-11, күндіз 11-13 жылы.</a:t>
            </a:r>
          </a:p>
          <a:p>
            <a:pPr algn="ctr">
              <a:buFont typeface="Arial" pitchFamily="34" charset="0"/>
              <a:buNone/>
            </a:pPr>
            <a:r>
              <a:rPr lang="ru-RU" altLang="ru-RU" sz="1200" b="1" dirty="0">
                <a:latin typeface="Times New Roman" pitchFamily="18" charset="0"/>
                <a:cs typeface="Times New Roman" pitchFamily="18" charset="0"/>
              </a:rPr>
              <a:t>2023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11 </a:t>
            </a:r>
            <a:r>
              <a:rPr lang="kk-KZ" altLang="ru-RU" sz="1200" b="1" dirty="0">
                <a:latin typeface="Times New Roman" pitchFamily="18" charset="0"/>
                <a:cs typeface="Times New Roman" pitchFamily="18" charset="0"/>
              </a:rPr>
              <a:t>қараша</a:t>
            </a:r>
          </a:p>
          <a:p>
            <a:pPr algn="ctr"/>
            <a:r>
              <a:rPr lang="kk-KZ" altLang="ru-RU" sz="1200" b="1" dirty="0">
                <a:latin typeface="Times New Roman" pitchFamily="18" charset="0"/>
                <a:cs typeface="Times New Roman" pitchFamily="18" charset="0"/>
              </a:rPr>
              <a:t>10</a:t>
            </a:r>
            <a:r>
              <a:rPr lang="en-US"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қараша</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11 </a:t>
            </a:r>
            <a:r>
              <a:rPr lang="kk-KZ" altLang="ru-RU" sz="1200" b="1" dirty="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altLang="ru-RU" sz="1200" dirty="0">
                <a:solidFill>
                  <a:srgbClr val="000000"/>
                </a:solidFill>
                <a:latin typeface="Times New Roman" pitchFamily="18" charset="0"/>
                <a:cs typeface="Times New Roman" pitchFamily="18" charset="0"/>
              </a:rPr>
              <a:t>Көшпелі бұлтты, жауын-шашынсыз</a:t>
            </a:r>
            <a:r>
              <a:rPr lang="kk-KZ" altLang="ru-RU" sz="1200" dirty="0">
                <a:latin typeface="Times New Roman" pitchFamily="18" charset="0"/>
                <a:cs typeface="Times New Roman" pitchFamily="18" charset="0"/>
              </a:rPr>
              <a:t>. Батыстан, солтүстік-батыстан жел соғады, күші 9-14 м/с. Ауа температурасы  4-6 жылы.</a:t>
            </a:r>
            <a:endParaRPr lang="ru-RU" altLang="ru-RU" sz="1200" dirty="0">
              <a:solidFill>
                <a:srgbClr val="000000"/>
              </a:solidFill>
              <a:latin typeface="Times New Roman" pitchFamily="18" charset="0"/>
              <a:cs typeface="Times New Roman" pitchFamily="18" charset="0"/>
            </a:endParaRPr>
          </a:p>
          <a:p>
            <a:pPr algn="just">
              <a:buFont typeface="Arial" pitchFamily="34" charset="0"/>
              <a:buNone/>
            </a:pP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43475" y="3101975"/>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9189" y="2236787"/>
            <a:ext cx="4668838" cy="83026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10160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a:latin typeface="Times New Roman" pitchFamily="18" charset="0"/>
                  <a:cs typeface="Times New Roman" pitchFamily="18" charset="0"/>
                </a:rPr>
                <a:t>         </a:t>
              </a:r>
              <a:r>
                <a:rPr lang="ru-RU" altLang="ru-RU" sz="1000" i="1">
                  <a:latin typeface="Times New Roman" pitchFamily="18" charset="0"/>
                  <a:cs typeface="Times New Roman" pitchFamily="18" charset="0"/>
                </a:rPr>
                <a:t>Атырау қ.,  Бигельдинова 10а</a:t>
              </a:r>
            </a:p>
            <a:p>
              <a:pPr algn="ctr" eaLnBrk="1" hangingPunct="1">
                <a:buFont typeface="Arial" pitchFamily="34" charset="0"/>
                <a:buNone/>
              </a:pPr>
              <a:endParaRPr lang="ru-RU" altLang="ru-RU" sz="1000" i="1">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Бейсенбаева</a:t>
            </a:r>
            <a:r>
              <a:rPr lang="ru-RU" altLang="ru-RU" sz="1200" b="1" i="1" dirty="0">
                <a:solidFill>
                  <a:srgbClr val="000000"/>
                </a:solidFill>
                <a:latin typeface="Times New Roman" pitchFamily="18" charset="0"/>
                <a:cs typeface="Times New Roman" pitchFamily="18" charset="0"/>
              </a:rPr>
              <a:t> А.</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53000" y="1276350"/>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35538" y="2036763"/>
            <a:ext cx="4841875" cy="369887"/>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Әртүрлі дәрежедегі ҚМЖ туралы ескертулерді ұсыну шарттары</a:t>
            </a:r>
            <a:r>
              <a:rPr lang="ru-RU" altLang="ru-RU">
                <a:latin typeface="Times New Roman" pitchFamily="18" charset="0"/>
                <a:cs typeface="Times New Roman" pitchFamily="18" charset="0"/>
              </a:rPr>
              <a:t> </a:t>
            </a:r>
          </a:p>
        </p:txBody>
      </p:sp>
      <p:graphicFrame>
        <p:nvGraphicFramePr>
          <p:cNvPr id="22" name="Таблица 21"/>
          <p:cNvGraphicFramePr/>
          <p:nvPr/>
        </p:nvGraphicFramePr>
        <p:xfrm>
          <a:off x="5099050" y="2363788"/>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60938" y="4435475"/>
            <a:ext cx="4824412" cy="338138"/>
          </a:xfrm>
          <a:prstGeom prst="rect">
            <a:avLst/>
          </a:prstGeom>
          <a:noFill/>
          <a:ln w="9525">
            <a:noFill/>
            <a:miter lim="800000"/>
            <a:headEnd/>
            <a:tailEnd/>
          </a:ln>
        </p:spPr>
        <p:txBody>
          <a:bodyPr>
            <a:spAutoFit/>
          </a:bodyPr>
          <a:lstStyle/>
          <a:p>
            <a:pPr algn="just" eaLnBrk="1" hangingPunct="1"/>
            <a:r>
              <a:rPr lang="kk-KZ" altLang="ru-RU" sz="800" i="1">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18406</TotalTime>
  <Words>617</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3260</cp:revision>
  <cp:lastPrinted>2023-02-06T06:57:51Z</cp:lastPrinted>
  <dcterms:created xsi:type="dcterms:W3CDTF">2018-03-27T06:03:00Z</dcterms:created>
  <dcterms:modified xsi:type="dcterms:W3CDTF">2023-11-09T07:28:16Z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