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70" autoAdjust="0"/>
    <p:restoredTop sz="94660"/>
  </p:normalViewPr>
  <p:slideViewPr>
    <p:cSldViewPr showGuides="1">
      <p:cViewPr varScale="1">
        <p:scale>
          <a:sx n="117" d="100"/>
          <a:sy n="117" d="100"/>
        </p:scale>
        <p:origin x="1020"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30383717"/>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314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10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қараша</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67601065"/>
              </p:ext>
            </p:extLst>
          </p:nvPr>
        </p:nvGraphicFramePr>
        <p:xfrm>
          <a:off x="5024333" y="6550030"/>
          <a:ext cx="4711817" cy="213360"/>
        </p:xfrm>
        <a:graphic>
          <a:graphicData uri="http://schemas.openxmlformats.org/drawingml/2006/table">
            <a:tbl>
              <a:tblPr/>
              <a:tblGrid>
                <a:gridCol w="4711817">
                  <a:extLst>
                    <a:ext uri="{9D8B030D-6E8A-4147-A177-3AD203B41FA5}">
                      <a16:colId xmlns:a16="http://schemas.microsoft.com/office/drawing/2014/main" val="20000"/>
                    </a:ext>
                  </a:extLst>
                </a:gridCol>
              </a:tblGrid>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қараша</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669278548"/>
              </p:ext>
            </p:extLst>
          </p:nvPr>
        </p:nvGraphicFramePr>
        <p:xfrm>
          <a:off x="5011986" y="4135786"/>
          <a:ext cx="4712934" cy="2077375"/>
        </p:xfrm>
        <a:graphic>
          <a:graphicData uri="http://schemas.openxmlformats.org/drawingml/2006/table">
            <a:tbl>
              <a:tblPr firstRow="1" bandRow="1">
                <a:tableStyleId>{5C22544A-7EE6-4342-B048-85BDC9FD1C3A}</a:tableStyleId>
              </a:tblPr>
              <a:tblGrid>
                <a:gridCol w="1725533">
                  <a:extLst>
                    <a:ext uri="{9D8B030D-6E8A-4147-A177-3AD203B41FA5}">
                      <a16:colId xmlns:a16="http://schemas.microsoft.com/office/drawing/2014/main" val="3583770891"/>
                    </a:ext>
                  </a:extLst>
                </a:gridCol>
                <a:gridCol w="1472455">
                  <a:extLst>
                    <a:ext uri="{9D8B030D-6E8A-4147-A177-3AD203B41FA5}">
                      <a16:colId xmlns:a16="http://schemas.microsoft.com/office/drawing/2014/main" val="1276116030"/>
                    </a:ext>
                  </a:extLst>
                </a:gridCol>
                <a:gridCol w="1514946">
                  <a:extLst>
                    <a:ext uri="{9D8B030D-6E8A-4147-A177-3AD203B41FA5}">
                      <a16:colId xmlns:a16="http://schemas.microsoft.com/office/drawing/2014/main" val="2096923049"/>
                    </a:ext>
                  </a:extLst>
                </a:gridCol>
              </a:tblGrid>
              <a:tr h="664437">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84759">
                <a:tc>
                  <a:txBody>
                    <a:bodyPr/>
                    <a:lstStyle/>
                    <a:p>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14</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0,03</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84759">
                <a:tc>
                  <a:txBody>
                    <a:bodyPr/>
                    <a:lstStyle/>
                    <a:p>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961</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0,2</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19499">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dirty="0" smtClean="0">
                          <a:effectLst/>
                          <a:latin typeface="Times New Roman" panose="02020603050405020304" pitchFamily="18" charset="0"/>
                          <a:ea typeface="SimSun" panose="02010600030101010101" pitchFamily="2" charset="-122"/>
                        </a:rPr>
                        <a:t>43</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dirty="0" smtClean="0">
                          <a:effectLst/>
                          <a:latin typeface="Times New Roman" panose="02020603050405020304" pitchFamily="18" charset="0"/>
                          <a:ea typeface="SimSun" panose="02010600030101010101" pitchFamily="2" charset="-122"/>
                        </a:rPr>
                        <a:t>0,2</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94780">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dirty="0" smtClean="0">
                          <a:effectLst/>
                          <a:latin typeface="Times New Roman" panose="02020603050405020304" pitchFamily="18" charset="0"/>
                          <a:ea typeface="SimSun" panose="02010600030101010101" pitchFamily="2" charset="-122"/>
                        </a:rPr>
                        <a:t>30</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0,1</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99038">
                <a:tc>
                  <a:txBody>
                    <a:bodyPr/>
                    <a:lstStyle/>
                    <a:p>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5</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dirty="0">
                          <a:effectLst/>
                          <a:latin typeface="Times New Roman" panose="02020603050405020304" pitchFamily="18" charset="0"/>
                          <a:ea typeface="SimSun" panose="02010600030101010101" pitchFamily="2" charset="-122"/>
                        </a:rPr>
                        <a:t>0,7</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bl>
          </a:graphicData>
        </a:graphic>
      </p:graphicFrame>
      <p:sp>
        <p:nvSpPr>
          <p:cNvPr id="16" name="Прямоугольник 15"/>
          <p:cNvSpPr/>
          <p:nvPr/>
        </p:nvSpPr>
        <p:spPr>
          <a:xfrm>
            <a:off x="4944224" y="75573"/>
            <a:ext cx="4717371" cy="221599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 </a:t>
            </a:r>
            <a:r>
              <a:rPr lang="kk-KZ" altLang="ru-RU" sz="1200" b="1" dirty="0" smtClean="0">
                <a:latin typeface="Times New Roman" panose="02020603050405020304" pitchFamily="18" charset="0"/>
                <a:cs typeface="Times New Roman" panose="02020603050405020304" pitchFamily="18" charset="0"/>
              </a:rPr>
              <a:t>қарашаға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2023 ж.  </a:t>
            </a:r>
            <a:r>
              <a:rPr lang="ru-RU" altLang="ru-RU" sz="1200" b="1" dirty="0" smtClean="0">
                <a:latin typeface="Times New Roman" panose="02020603050405020304" pitchFamily="18" charset="0"/>
                <a:cs typeface="Times New Roman" panose="02020603050405020304" pitchFamily="18" charset="0"/>
              </a:rPr>
              <a:t>10</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sym typeface="+mn-ea"/>
              </a:rPr>
              <a:t>2023 </a:t>
            </a:r>
            <a:r>
              <a:rPr lang="ru-RU" sz="1200" b="1" dirty="0" smtClean="0">
                <a:solidFill>
                  <a:srgbClr val="000000"/>
                </a:solidFill>
                <a:latin typeface="Times New Roman" panose="02020603050405020304" pitchFamily="18" charset="0"/>
                <a:cs typeface="Times New Roman" panose="02020603050405020304" pitchFamily="18" charset="0"/>
                <a:sym typeface="+mn-ea"/>
              </a:rPr>
              <a:t>ж. </a:t>
            </a:r>
            <a:r>
              <a:rPr lang="ru-RU" sz="1200" b="1" dirty="0" smtClean="0">
                <a:solidFill>
                  <a:srgbClr val="000000"/>
                </a:solidFill>
                <a:latin typeface="Times New Roman" panose="02020603050405020304" pitchFamily="18" charset="0"/>
                <a:cs typeface="Times New Roman" panose="02020603050405020304" pitchFamily="18" charset="0"/>
                <a:sym typeface="+mn-ea"/>
              </a:rPr>
              <a:t>11 </a:t>
            </a:r>
            <a:r>
              <a:rPr lang="ru-RU" sz="1200" b="1" dirty="0" err="1" smtClean="0">
                <a:latin typeface="Times New Roman" panose="02020603050405020304" pitchFamily="18" charset="0"/>
                <a:cs typeface="Times New Roman" panose="02020603050405020304" pitchFamily="18" charset="0"/>
                <a:sym typeface="+mn-ea"/>
              </a:rPr>
              <a:t>қараша</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endParaRPr lang="kk-KZ" altLang="ru-RU" sz="1200" dirty="0">
              <a:latin typeface="Times New Roman" panose="02020603050405020304" pitchFamily="18" charset="0"/>
              <a:cs typeface="Times New Roman" panose="02020603050405020304" pitchFamily="18" charset="0"/>
            </a:endParaRPr>
          </a:p>
          <a:p>
            <a:pPr lvl="0" indent="180000" algn="just"/>
            <a:r>
              <a:rPr lang="kk-KZ" sz="1100" dirty="0" smtClean="0">
                <a:latin typeface="Times New Roman" panose="02020603050405020304" pitchFamily="18" charset="0"/>
                <a:ea typeface="Calibri" panose="020F0502020204030204" pitchFamily="34" charset="0"/>
                <a:cs typeface="Times New Roman" panose="02020603050405020304" pitchFamily="18" charset="0"/>
              </a:rPr>
              <a:t>Көшпелі бұлтты</a:t>
            </a:r>
            <a:r>
              <a:rPr lang="kk-KZ" sz="1100" dirty="0">
                <a:latin typeface="Times New Roman" panose="02020603050405020304" pitchFamily="18" charset="0"/>
                <a:ea typeface="Calibri" panose="020F0502020204030204" pitchFamily="34" charset="0"/>
                <a:cs typeface="Times New Roman" panose="02020603050405020304" pitchFamily="18" charset="0"/>
              </a:rPr>
              <a:t>,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түнде жаңбыр</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 Жел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солтүстік-батыстан соғады</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 </a:t>
            </a:r>
            <a:r>
              <a:rPr lang="kk-KZ" sz="1100" dirty="0">
                <a:latin typeface="Times New Roman" panose="02020603050405020304" pitchFamily="18" charset="0"/>
                <a:ea typeface="Calibri" panose="020F0502020204030204" pitchFamily="34" charset="0"/>
                <a:cs typeface="Times New Roman" panose="02020603050405020304" pitchFamily="18" charset="0"/>
              </a:rPr>
              <a:t>күші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9-14,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түнде екпіні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18 м/с. Ауа </a:t>
            </a:r>
            <a:r>
              <a:rPr lang="kk-KZ" sz="1100" dirty="0">
                <a:latin typeface="Times New Roman" panose="02020603050405020304" pitchFamily="18" charset="0"/>
                <a:ea typeface="Calibri" panose="020F0502020204030204" pitchFamily="34" charset="0"/>
                <a:cs typeface="Times New Roman" panose="02020603050405020304" pitchFamily="18" charset="0"/>
              </a:rPr>
              <a:t>температурасы түнде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және күндіз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3-5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градус жылы.</a:t>
            </a:r>
          </a:p>
          <a:p>
            <a:pPr lvl="0" indent="180000" algn="just"/>
            <a:endParaRPr lang="kk-KZ" sz="1100" dirty="0">
              <a:latin typeface="Times New Roman" panose="02020603050405020304" pitchFamily="18" charset="0"/>
              <a:ea typeface="Calibri" panose="020F0502020204030204" pitchFamily="34" charset="0"/>
              <a:cs typeface="Times New Roman" panose="02020603050405020304" pitchFamily="18" charset="0"/>
            </a:endParaRPr>
          </a:p>
          <a:p>
            <a:pPr lvl="0" indent="144000" algn="ctr"/>
            <a:r>
              <a:rPr lang="ru-RU" sz="1200" b="1" dirty="0" smtClean="0">
                <a:solidFill>
                  <a:srgbClr val="000000"/>
                </a:solidFill>
                <a:latin typeface="Times New Roman" pitchFamily="18" charset="0"/>
                <a:cs typeface="Times New Roman" pitchFamily="18" charset="0"/>
                <a:sym typeface="+mn-ea"/>
              </a:rPr>
              <a:t>12 </a:t>
            </a:r>
            <a:r>
              <a:rPr lang="ru-RU" sz="1200" b="1" dirty="0" err="1" smtClean="0">
                <a:solidFill>
                  <a:srgbClr val="000000"/>
                </a:solidFill>
                <a:latin typeface="Times New Roman" pitchFamily="18" charset="0"/>
                <a:cs typeface="Times New Roman" pitchFamily="18" charset="0"/>
                <a:sym typeface="+mn-ea"/>
              </a:rPr>
              <a:t>қарашаға</a:t>
            </a:r>
            <a:r>
              <a:rPr lang="ru-RU" sz="1200" b="1" dirty="0" smtClean="0">
                <a:solidFill>
                  <a:srgbClr val="000000"/>
                </a:solidFill>
                <a:latin typeface="Times New Roman" pitchFamily="18" charset="0"/>
                <a:cs typeface="Times New Roman" pitchFamily="18" charset="0"/>
                <a:sym typeface="+mn-ea"/>
              </a:rPr>
              <a:t>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ru-RU" sz="1200" b="1" dirty="0" smtClean="0">
                <a:solidFill>
                  <a:srgbClr val="000000"/>
                </a:solidFill>
                <a:latin typeface="Times New Roman" panose="02020603050405020304" pitchFamily="18" charset="0"/>
                <a:cs typeface="Times New Roman" panose="02020603050405020304" pitchFamily="18" charset="0"/>
                <a:sym typeface="+mn-ea"/>
              </a:rPr>
              <a:t>2023 </a:t>
            </a:r>
            <a:r>
              <a:rPr lang="ru-RU" sz="1200" b="1" dirty="0">
                <a:solidFill>
                  <a:srgbClr val="000000"/>
                </a:solidFill>
                <a:latin typeface="Times New Roman" panose="02020603050405020304" pitchFamily="18" charset="0"/>
                <a:cs typeface="Times New Roman" panose="02020603050405020304" pitchFamily="18" charset="0"/>
                <a:sym typeface="+mn-ea"/>
              </a:rPr>
              <a:t>ж.</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kk-KZ" sz="1200" b="1" dirty="0" smtClean="0">
                <a:solidFill>
                  <a:srgbClr val="000000"/>
                </a:solidFill>
                <a:latin typeface="Times New Roman" panose="02020603050405020304" pitchFamily="18" charset="0"/>
                <a:cs typeface="Times New Roman" panose="02020603050405020304" pitchFamily="18" charset="0"/>
                <a:sym typeface="+mn-ea"/>
              </a:rPr>
              <a:t>11 </a:t>
            </a:r>
            <a:r>
              <a:rPr lang="kk-KZ" sz="1200" b="1" dirty="0" smtClean="0">
                <a:solidFill>
                  <a:srgbClr val="000000"/>
                </a:solidFill>
                <a:latin typeface="Times New Roman" panose="02020603050405020304" pitchFamily="18" charset="0"/>
                <a:cs typeface="Times New Roman" panose="02020603050405020304" pitchFamily="18" charset="0"/>
                <a:sym typeface="+mn-ea"/>
              </a:rPr>
              <a:t>қараша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2023 ж. </a:t>
            </a:r>
            <a:r>
              <a:rPr lang="ru-RU" sz="1200" b="1" dirty="0" smtClean="0">
                <a:solidFill>
                  <a:srgbClr val="000000"/>
                </a:solidFill>
                <a:latin typeface="Times New Roman" panose="02020603050405020304" pitchFamily="18" charset="0"/>
                <a:cs typeface="Times New Roman" panose="02020603050405020304" pitchFamily="18" charset="0"/>
                <a:sym typeface="+mn-ea"/>
              </a:rPr>
              <a:t>12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қараша</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08 с.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дейін</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p>
          <a:p>
            <a:pPr indent="180000" algn="just"/>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бұлтты, жауын-шашынсыз</a:t>
            </a:r>
            <a:r>
              <a:rPr lang="kk-KZ" sz="1100" dirty="0" smtClean="0">
                <a:latin typeface="Times New Roman" pitchFamily="18" charset="0"/>
                <a:cs typeface="Times New Roman" pitchFamily="18" charset="0"/>
              </a:rPr>
              <a:t>. </a:t>
            </a:r>
            <a:r>
              <a:rPr lang="ru-RU" sz="1100" dirty="0" err="1" smtClean="0">
                <a:latin typeface="Times New Roman" panose="02020603050405020304" pitchFamily="18" charset="0"/>
                <a:cs typeface="Times New Roman" panose="02020603050405020304" pitchFamily="18" charset="0"/>
              </a:rPr>
              <a:t>Жел</a:t>
            </a:r>
            <a:r>
              <a:rPr lang="kk-KZ" sz="1100" dirty="0">
                <a:latin typeface="Times New Roman" panose="02020603050405020304" pitchFamily="18" charset="0"/>
                <a:cs typeface="Times New Roman" panose="02020603050405020304" pitchFamily="18" charset="0"/>
              </a:rPr>
              <a:t> </a:t>
            </a:r>
            <a:r>
              <a:rPr lang="kk-KZ" sz="1100" dirty="0" smtClean="0">
                <a:latin typeface="Times New Roman" panose="02020603050405020304" pitchFamily="18" charset="0"/>
                <a:cs typeface="Times New Roman" panose="02020603050405020304" pitchFamily="18" charset="0"/>
              </a:rPr>
              <a:t>оңтүстіктен </a:t>
            </a:r>
            <a:r>
              <a:rPr lang="kk-KZ" sz="1100" dirty="0" smtClean="0">
                <a:latin typeface="Times New Roman" panose="02020603050405020304" pitchFamily="18" charset="0"/>
                <a:cs typeface="Times New Roman" panose="02020603050405020304" pitchFamily="18" charset="0"/>
              </a:rPr>
              <a:t>соғады, күші </a:t>
            </a:r>
            <a:r>
              <a:rPr lang="kk-KZ" sz="1100" dirty="0" smtClean="0">
                <a:latin typeface="Times New Roman" panose="02020603050405020304" pitchFamily="18" charset="0"/>
                <a:cs typeface="Times New Roman" panose="02020603050405020304" pitchFamily="18" charset="0"/>
              </a:rPr>
              <a:t>9-14 м/с</a:t>
            </a:r>
            <a:r>
              <a:rPr lang="kk-KZ" sz="1100" dirty="0" smtClean="0">
                <a:latin typeface="Times New Roman" panose="02020603050405020304" pitchFamily="18" charset="0"/>
                <a:cs typeface="Times New Roman" panose="02020603050405020304" pitchFamily="18" charset="0"/>
              </a:rPr>
              <a:t>. </a:t>
            </a:r>
            <a:r>
              <a:rPr lang="ru-RU" sz="1100" dirty="0" err="1" smtClean="0">
                <a:latin typeface="Times New Roman" pitchFamily="18" charset="0"/>
                <a:cs typeface="Times New Roman" pitchFamily="18" charset="0"/>
              </a:rPr>
              <a:t>Ауа</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ru-RU"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1 градус аяз</a:t>
            </a:r>
            <a:r>
              <a:rPr lang="kk-KZ" sz="1100" dirty="0" smtClean="0">
                <a:latin typeface="Times New Roman" pitchFamily="18" charset="0"/>
                <a:cs typeface="Times New Roman" pitchFamily="18" charset="0"/>
              </a:rPr>
              <a:t>-1 </a:t>
            </a:r>
            <a:r>
              <a:rPr lang="kk-KZ" sz="1100" dirty="0" smtClean="0">
                <a:latin typeface="Times New Roman" pitchFamily="18" charset="0"/>
                <a:cs typeface="Times New Roman" pitchFamily="18" charset="0"/>
              </a:rPr>
              <a:t>градус жылы</a:t>
            </a:r>
            <a:endParaRPr lang="ru-RU" sz="1100" dirty="0">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40250" y="3286445"/>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5003283" y="2359850"/>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100" dirty="0">
                <a:solidFill>
                  <a:schemeClr val="tx1"/>
                </a:solidFill>
                <a:latin typeface="Times New Roman" panose="02020603050405020304" pitchFamily="18" charset="0"/>
                <a:cs typeface="Times New Roman" panose="02020603050405020304" pitchFamily="18" charset="0"/>
              </a:rPr>
              <a:t>2023 ж. </a:t>
            </a:r>
            <a:r>
              <a:rPr lang="ru-RU" sz="1100" b="1" dirty="0" smtClean="0">
                <a:solidFill>
                  <a:schemeClr val="tx1"/>
                </a:solidFill>
                <a:latin typeface="Times New Roman" panose="02020603050405020304" pitchFamily="18" charset="0"/>
                <a:cs typeface="Times New Roman" panose="02020603050405020304" pitchFamily="18" charset="0"/>
              </a:rPr>
              <a:t>11 </a:t>
            </a:r>
            <a:r>
              <a:rPr lang="ru-RU" sz="1100" b="1" dirty="0" err="1" smtClean="0">
                <a:solidFill>
                  <a:schemeClr val="tx1"/>
                </a:solidFill>
                <a:latin typeface="Times New Roman" panose="02020603050405020304" pitchFamily="18" charset="0"/>
                <a:cs typeface="Times New Roman" panose="02020603050405020304" pitchFamily="18" charset="0"/>
              </a:rPr>
              <a:t>қарашада</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түнде</a:t>
            </a:r>
            <a:r>
              <a:rPr lang="kk-KZ" sz="1100" b="1" dirty="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12 </a:t>
            </a:r>
            <a:r>
              <a:rPr lang="kk-KZ" sz="1100" b="1" dirty="0" smtClean="0">
                <a:solidFill>
                  <a:schemeClr val="tx1"/>
                </a:solidFill>
                <a:latin typeface="Times New Roman" panose="02020603050405020304" pitchFamily="18" charset="0"/>
                <a:cs typeface="Times New Roman" panose="02020603050405020304" pitchFamily="18" charset="0"/>
              </a:rPr>
              <a:t>қарашада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a:solidFill>
                  <a:schemeClr val="tx1"/>
                </a:solidFill>
                <a:latin typeface="Times New Roman" panose="02020603050405020304" pitchFamily="18" charset="0"/>
                <a:cs typeface="Times New Roman" panose="02020603050405020304" pitchFamily="18" charset="0"/>
              </a:rPr>
              <a:t>сей</a:t>
            </a:r>
            <a:r>
              <a:rPr lang="kk-KZ" sz="1100" b="1" dirty="0">
                <a:solidFill>
                  <a:schemeClr val="tx1"/>
                </a:solidFill>
                <a:latin typeface="Times New Roman" panose="02020603050405020304" pitchFamily="18" charset="0"/>
                <a:cs typeface="Times New Roman" panose="02020603050405020304" pitchFamily="18" charset="0"/>
              </a:rPr>
              <a:t>ілуіне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smtClean="0">
                  <a:latin typeface="Times New Roman" panose="02020603050405020304" pitchFamily="18" charset="0"/>
                  <a:cs typeface="Times New Roman" panose="02020603050405020304" pitchFamily="18" charset="0"/>
                </a:rPr>
                <a:t>Орал </a:t>
              </a:r>
              <a:r>
                <a:rPr lang="ru-RU" altLang="ru-RU" sz="1000" i="1" dirty="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7625" y="6243347"/>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А</a:t>
            </a:r>
            <a:r>
              <a:rPr lang="ru-RU" altLang="ru-RU" sz="1200" b="1" i="1" dirty="0" err="1" smtClean="0">
                <a:solidFill>
                  <a:srgbClr val="000000"/>
                </a:solidFill>
                <a:latin typeface="Times New Roman" panose="02020603050405020304" pitchFamily="18" charset="0"/>
                <a:cs typeface="Times New Roman" panose="02020603050405020304" pitchFamily="18" charset="0"/>
              </a:rPr>
              <a:t>янова</a:t>
            </a:r>
            <a:r>
              <a:rPr lang="ru-RU" altLang="ru-RU" sz="1200" b="1" i="1" dirty="0" smtClean="0">
                <a:solidFill>
                  <a:srgbClr val="000000"/>
                </a:solidFill>
                <a:latin typeface="Times New Roman" panose="02020603050405020304" pitchFamily="18" charset="0"/>
                <a:cs typeface="Times New Roman" panose="02020603050405020304" pitchFamily="18" charset="0"/>
              </a:rPr>
              <a:t> С. /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Хисуков</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Т</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a16="http://schemas.microsoft.com/office/drawing/2014/main" val="20000"/>
                    </a:ext>
                  </a:extLst>
                </a:gridCol>
                <a:gridCol w="3114354">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22883</TotalTime>
  <Words>581</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SimSun</vt:lpstr>
      <vt:lpstr>SimSun</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4135</cp:revision>
  <cp:lastPrinted>2021-07-01T03:56:27Z</cp:lastPrinted>
  <dcterms:created xsi:type="dcterms:W3CDTF">2018-03-27T06:03:00Z</dcterms:created>
  <dcterms:modified xsi:type="dcterms:W3CDTF">2023-11-10T07:12:21Z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