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13139161"/>
              </p:ext>
            </p:extLst>
          </p:nvPr>
        </p:nvGraphicFramePr>
        <p:xfrm>
          <a:off x="307975" y="240180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315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11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қараша</a:t>
                      </a:r>
                      <a:endPar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97389" y="378258"/>
            <a:ext cx="4752928"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kern="1400" dirty="0">
                <a:solidFill>
                  <a:srgbClr val="000000"/>
                </a:solidFill>
                <a:latin typeface="Times New Roman" panose="02020603050405020304" pitchFamily="18" charset="0"/>
              </a:rPr>
              <a:t>12</a:t>
            </a:r>
            <a:r>
              <a:rPr lang="kk-KZ" sz="1200" b="1" kern="1400" dirty="0">
                <a:solidFill>
                  <a:srgbClr val="000000"/>
                </a:solidFill>
                <a:latin typeface="Times New Roman" panose="02020603050405020304" pitchFamily="18" charset="0"/>
                <a:ea typeface="Times New Roman" panose="02020603050405020304" pitchFamily="18" charset="0"/>
              </a:rPr>
              <a:t> қарашаға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latin typeface="Times New Roman" panose="02020603050405020304" pitchFamily="18" charset="0"/>
                <a:cs typeface="Times New Roman" panose="02020603050405020304" pitchFamily="18" charset="0"/>
              </a:rPr>
              <a:t>11 қараша 2023 ж. сағ. 21-ден </a:t>
            </a:r>
            <a:r>
              <a:rPr lang="kk-KZ" altLang="ru-RU" sz="1200" b="1" kern="1400" dirty="0">
                <a:solidFill>
                  <a:srgbClr val="000000"/>
                </a:solidFill>
                <a:latin typeface="Times New Roman" panose="02020603050405020304" pitchFamily="18" charset="0"/>
              </a:rPr>
              <a:t>12</a:t>
            </a:r>
            <a:r>
              <a:rPr lang="kk-KZ" sz="1200" b="1" kern="1400" dirty="0">
                <a:solidFill>
                  <a:srgbClr val="000000"/>
                </a:solidFill>
                <a:latin typeface="Times New Roman" panose="02020603050405020304" pitchFamily="18" charset="0"/>
                <a:ea typeface="Times New Roman" panose="02020603050405020304" pitchFamily="18" charset="0"/>
              </a:rPr>
              <a:t> қарашаға </a:t>
            </a:r>
            <a:r>
              <a:rPr lang="kk-KZ" altLang="ru-RU" sz="1200" b="1" dirty="0">
                <a:latin typeface="Times New Roman" panose="02020603050405020304" pitchFamily="18" charset="0"/>
                <a:cs typeface="Times New Roman" panose="02020603050405020304" pitchFamily="18" charset="0"/>
              </a:rPr>
              <a:t>2023 ж. сағ. 21 дейін</a:t>
            </a:r>
          </a:p>
          <a:p>
            <a:pPr algn="just"/>
            <a:r>
              <a:rPr lang="ru-RU" sz="1200" dirty="0">
                <a:solidFill>
                  <a:prstClr val="black"/>
                </a:solidFill>
                <a:latin typeface="Times New Roman" panose="02020603050405020304" pitchFamily="18" charset="0"/>
                <a:cs typeface="Times New Roman" panose="02020603050405020304" pitchFamily="18" charset="0"/>
              </a:rPr>
              <a:t>Бұлтты, </a:t>
            </a:r>
            <a:r>
              <a:rPr lang="ru-RU" sz="1200" dirty="0" err="1">
                <a:solidFill>
                  <a:prstClr val="black"/>
                </a:solidFill>
                <a:latin typeface="Times New Roman" panose="02020603050405020304" pitchFamily="18" charset="0"/>
                <a:cs typeface="Times New Roman" panose="02020603050405020304" pitchFamily="18" charset="0"/>
              </a:rPr>
              <a:t>таңертен</a:t>
            </a:r>
            <a:r>
              <a:rPr lang="ru-RU" sz="1200" dirty="0">
                <a:solidFill>
                  <a:prstClr val="black"/>
                </a:solidFill>
                <a:latin typeface="Times New Roman" panose="02020603050405020304" pitchFamily="18" charset="0"/>
                <a:cs typeface="Times New Roman" panose="02020603050405020304" pitchFamily="18" charset="0"/>
              </a:rPr>
              <a:t> және </a:t>
            </a:r>
            <a:r>
              <a:rPr lang="ru-RU" sz="1200" dirty="0" err="1">
                <a:solidFill>
                  <a:prstClr val="black"/>
                </a:solidFill>
                <a:latin typeface="Times New Roman" panose="02020603050405020304" pitchFamily="18" charset="0"/>
                <a:cs typeface="Times New Roman" panose="02020603050405020304" pitchFamily="18" charset="0"/>
              </a:rPr>
              <a:t>күндіз</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жауын-шашын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жаңбыр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a:t>
            </a:r>
            <a:r>
              <a:rPr lang="ru-RU" sz="1200" dirty="0">
                <a:solidFill>
                  <a:prstClr val="black"/>
                </a:solidFill>
                <a:latin typeface="Times New Roman" panose="02020603050405020304" pitchFamily="18" charset="0"/>
                <a:cs typeface="Times New Roman" panose="02020603050405020304" pitchFamily="18" charset="0"/>
              </a:rPr>
              <a:t>).</a:t>
            </a:r>
            <a:r>
              <a:rPr lang="ru-RU" sz="1200" dirty="0">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 Сол</a:t>
            </a:r>
            <a:r>
              <a:rPr lang="kk-KZ" sz="1200" dirty="0">
                <a:solidFill>
                  <a:prstClr val="black"/>
                </a:solidFill>
                <a:latin typeface="Times New Roman" panose="02020603050405020304" pitchFamily="18" charset="0"/>
                <a:cs typeface="Times New Roman" panose="02020603050405020304" pitchFamily="18" charset="0"/>
              </a:rPr>
              <a:t>түстік-шығыстан жел соғады, күші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1-3,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4-6 градус жылы.</a:t>
            </a:r>
          </a:p>
          <a:p>
            <a:pPr lvl="0" algn="just"/>
            <a:endParaRPr lang="kk-KZ" sz="1200" b="1" dirty="0">
              <a:latin typeface="Times New Roman" panose="02020603050405020304" pitchFamily="18" charset="0"/>
              <a:cs typeface="Times New Roman" panose="02020603050405020304" pitchFamily="18" charset="0"/>
            </a:endParaRPr>
          </a:p>
          <a:p>
            <a:pPr lvl="0" algn="ctr"/>
            <a:r>
              <a:rPr lang="kk-KZ" sz="1200" b="1" dirty="0">
                <a:latin typeface="Times New Roman" panose="02020603050405020304" pitchFamily="18" charset="0"/>
                <a:cs typeface="Times New Roman" panose="02020603050405020304" pitchFamily="18" charset="0"/>
              </a:rPr>
              <a:t>2023 жылғы </a:t>
            </a:r>
            <a:r>
              <a:rPr lang="kk-KZ" sz="1200" b="1" kern="1400" dirty="0">
                <a:solidFill>
                  <a:srgbClr val="000000"/>
                </a:solidFill>
                <a:latin typeface="Times New Roman" panose="02020603050405020304" pitchFamily="18" charset="0"/>
              </a:rPr>
              <a:t>13</a:t>
            </a:r>
            <a:r>
              <a:rPr lang="kk-KZ" sz="1200" b="1" kern="1400" dirty="0">
                <a:solidFill>
                  <a:srgbClr val="000000"/>
                </a:solidFill>
                <a:latin typeface="Times New Roman" panose="02020603050405020304" pitchFamily="18" charset="0"/>
                <a:ea typeface="Times New Roman" panose="02020603050405020304" pitchFamily="18" charset="0"/>
              </a:rPr>
              <a:t> қарашаға</a:t>
            </a:r>
          </a:p>
          <a:p>
            <a:pPr lvl="0" algn="ctr"/>
            <a:r>
              <a:rPr lang="kk-KZ" sz="12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200" b="1" dirty="0">
                <a:solidFill>
                  <a:prstClr val="black"/>
                </a:solidFill>
                <a:latin typeface="Times New Roman" panose="02020603050405020304" pitchFamily="18" charset="0"/>
                <a:cs typeface="Times New Roman" panose="02020603050405020304" pitchFamily="18" charset="0"/>
              </a:rPr>
              <a:t>12</a:t>
            </a:r>
            <a:r>
              <a:rPr lang="kk-KZ" sz="1200" b="1" dirty="0">
                <a:solidFill>
                  <a:prstClr val="black"/>
                </a:solidFill>
                <a:latin typeface="Times New Roman" panose="02020603050405020304" pitchFamily="18" charset="0"/>
                <a:cs typeface="Times New Roman" panose="02020603050405020304" pitchFamily="18" charset="0"/>
              </a:rPr>
              <a:t> қарашаға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a:solidFill>
                  <a:prstClr val="black"/>
                </a:solidFill>
                <a:latin typeface="Times New Roman" panose="02020603050405020304" pitchFamily="18" charset="0"/>
                <a:cs typeface="Times New Roman" panose="02020603050405020304" pitchFamily="18" charset="0"/>
              </a:rPr>
              <a:t>13</a:t>
            </a:r>
            <a:r>
              <a:rPr lang="kk-KZ" sz="1200" b="1" dirty="0">
                <a:latin typeface="Times New Roman" panose="02020603050405020304" pitchFamily="18" charset="0"/>
                <a:cs typeface="Times New Roman" panose="02020603050405020304" pitchFamily="18" charset="0"/>
              </a:rPr>
              <a:t> қарашаға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09-ға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p>
          <a:p>
            <a:pPr algn="just"/>
            <a:r>
              <a:rPr lang="ru-RU" sz="1200" dirty="0">
                <a:latin typeface="Times New Roman" panose="02020603050405020304" pitchFamily="18" charset="0"/>
                <a:cs typeface="Times New Roman" panose="02020603050405020304" pitchFamily="18" charset="0"/>
              </a:rPr>
              <a:t>Көшпелі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Тұман.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Сол</a:t>
            </a:r>
            <a:r>
              <a:rPr lang="kk-KZ" sz="1200" dirty="0">
                <a:solidFill>
                  <a:prstClr val="black"/>
                </a:solidFill>
                <a:latin typeface="Times New Roman" panose="02020603050405020304" pitchFamily="18" charset="0"/>
                <a:cs typeface="Times New Roman" panose="02020603050405020304" pitchFamily="18" charset="0"/>
              </a:rPr>
              <a:t>түстік-батыстан</a:t>
            </a:r>
            <a:r>
              <a:rPr lang="ru-RU"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жел соғады, күші 9-14 м/с. Ауа температурасы 0-2 градус аяз.</a:t>
            </a:r>
            <a:r>
              <a:rPr lang="ru-RU" sz="1200" dirty="0">
                <a:latin typeface="Times New Roman" panose="02020603050405020304" pitchFamily="18" charset="0"/>
                <a:cs typeface="Times New Roman" panose="02020603050405020304" pitchFamily="18" charset="0"/>
              </a:rPr>
              <a:t>.</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92655104"/>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0.427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3877883692"/>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0654" y="3807422"/>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11 қараша</a:t>
            </a:r>
          </a:p>
          <a:p>
            <a:pPr algn="ct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968372" y="3530423"/>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74668" y="2679358"/>
            <a:ext cx="46675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kk-KZ" sz="1200" kern="1400" dirty="0">
                <a:solidFill>
                  <a:srgbClr val="000000"/>
                </a:solidFill>
                <a:latin typeface="Times New Roman" panose="02020603050405020304" pitchFamily="18" charset="0"/>
                <a:ea typeface="Times New Roman" panose="02020603050405020304" pitchFamily="18" charset="0"/>
              </a:rPr>
              <a:t>12 қарашаға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a:t>
            </a:r>
            <a:r>
              <a:rPr lang="kk-KZ" sz="1200" kern="1400" dirty="0">
                <a:solidFill>
                  <a:srgbClr val="000000"/>
                </a:solidFill>
                <a:latin typeface="Times New Roman" panose="02020603050405020304" pitchFamily="18" charset="0"/>
              </a:rPr>
              <a:t>13</a:t>
            </a:r>
            <a:r>
              <a:rPr lang="kk-KZ" sz="1200" kern="1400" dirty="0">
                <a:solidFill>
                  <a:srgbClr val="000000"/>
                </a:solidFill>
                <a:latin typeface="Times New Roman" panose="02020603050405020304" pitchFamily="18" charset="0"/>
                <a:ea typeface="Times New Roman" panose="02020603050405020304" pitchFamily="18" charset="0"/>
              </a:rPr>
              <a:t> қарашаға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сейілу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қала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val="20000"/>
                      </a:ext>
                    </a:extLst>
                  </a:gridCol>
                  <a:gridCol w="2145506">
                    <a:extLst>
                      <a:ext uri="{9D8B030D-6E8A-4147-A177-3AD203B41FA5}">
                        <a16:colId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Р. </a:t>
            </a:r>
            <a:r>
              <a:rPr lang="ru-RU" altLang="ru-RU" sz="1200" b="1" i="1" dirty="0" err="1">
                <a:solidFill>
                  <a:srgbClr val="000000"/>
                </a:solidFill>
                <a:latin typeface="Times New Roman" panose="02020603050405020304" pitchFamily="18" charset="0"/>
                <a:cs typeface="Times New Roman" panose="02020603050405020304" pitchFamily="18" charset="0"/>
              </a:rPr>
              <a:t>Маркевич</a:t>
            </a:r>
            <a:r>
              <a:rPr lang="ru-RU" altLang="ru-RU" sz="1200" b="1" i="1" dirty="0">
                <a:solidFill>
                  <a:srgbClr val="000000"/>
                </a:solidFill>
                <a:latin typeface="Times New Roman" panose="02020603050405020304" pitchFamily="18" charset="0"/>
                <a:cs typeface="Times New Roman" panose="02020603050405020304" pitchFamily="18" charset="0"/>
              </a:rPr>
              <a:t> / </a:t>
            </a:r>
            <a:r>
              <a:rPr lang="kk-KZ" altLang="ru-RU" sz="1200" b="1" i="1" dirty="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val="20000"/>
                    </a:ext>
                  </a:extLst>
                </a:gridCol>
                <a:gridCol w="2839775">
                  <a:extLst>
                    <a:ext uri="{9D8B030D-6E8A-4147-A177-3AD203B41FA5}">
                      <a16:colId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18315</TotalTime>
  <Words>613</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3358</cp:revision>
  <cp:lastPrinted>2021-07-01T07:38:07Z</cp:lastPrinted>
  <dcterms:created xsi:type="dcterms:W3CDTF">2018-03-27T06:03:00Z</dcterms:created>
  <dcterms:modified xsi:type="dcterms:W3CDTF">2023-11-11T07:44:37Z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