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p:scale>
          <a:sx n="110" d="100"/>
          <a:sy n="110" d="100"/>
        </p:scale>
        <p:origin x="-2106" y="-24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684416433"/>
              </p:ext>
            </p:extLst>
          </p:nvPr>
        </p:nvGraphicFramePr>
        <p:xfrm>
          <a:off x="307975" y="2708919"/>
          <a:ext cx="4465638" cy="1998018"/>
        </p:xfrm>
        <a:graphic>
          <a:graphicData uri="http://schemas.openxmlformats.org/drawingml/2006/table">
            <a:tbl>
              <a:tblPr/>
              <a:tblGrid>
                <a:gridCol w="4465638">
                  <a:extLst>
                    <a:ext uri="{9D8B030D-6E8A-4147-A177-3AD203B41FA5}"/>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326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Атырау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graphicFrame>
        <p:nvGraphicFramePr>
          <p:cNvPr id="23" name="Таблица 2">
            <a:extLst/>
          </p:cNvPr>
          <p:cNvGraphicFramePr>
            <a:graphicFrameLocks noGrp="1"/>
          </p:cNvGraphicFramePr>
          <p:nvPr>
            <p:extLst>
              <p:ext uri="{D42A27DB-BD31-4B8C-83A1-F6EECF244321}">
                <p14:modId xmlns:p14="http://schemas.microsoft.com/office/powerpoint/2010/main" val="1426516639"/>
              </p:ext>
            </p:extLst>
          </p:nvPr>
        </p:nvGraphicFramePr>
        <p:xfrm>
          <a:off x="4900613" y="3860800"/>
          <a:ext cx="4670425" cy="2782063"/>
        </p:xfrm>
        <a:graphic>
          <a:graphicData uri="http://schemas.openxmlformats.org/drawingml/2006/table">
            <a:tbl>
              <a:tblPr firstRow="1" bandRow="1">
                <a:tableStyleId>{5C22544A-7EE6-4342-B048-85BDC9FD1C3A}</a:tableStyleId>
              </a:tblPr>
              <a:tblGrid>
                <a:gridCol w="1751012">
                  <a:extLst>
                    <a:ext uri="{9D8B030D-6E8A-4147-A177-3AD203B41FA5}"/>
                  </a:extLst>
                </a:gridCol>
                <a:gridCol w="1479966">
                  <a:extLst>
                    <a:ext uri="{9D8B030D-6E8A-4147-A177-3AD203B41FA5}"/>
                  </a:extLst>
                </a:gridCol>
                <a:gridCol w="1439447">
                  <a:extLst>
                    <a:ext uri="{9D8B030D-6E8A-4147-A177-3AD203B41FA5}"/>
                  </a:extLst>
                </a:gridCol>
              </a:tblGrid>
              <a:tr h="43229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8803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a:t>
                      </a:r>
                      <a:r>
                        <a:rPr lang="kk-KZ" sz="1000" b="0" i="0" u="none" strike="noStrike" dirty="0" smtClean="0">
                          <a:solidFill>
                            <a:srgbClr val="000000"/>
                          </a:solidFill>
                          <a:effectLst/>
                          <a:latin typeface="Times New Roman" pitchFamily="18" charset="0"/>
                          <a:cs typeface="Times New Roman" pitchFamily="18" charset="0"/>
                        </a:rPr>
                        <a:t>1</a:t>
                      </a:r>
                      <a:r>
                        <a:rPr lang="en-US" sz="1000" b="0" i="0" u="none" strike="noStrike" dirty="0" smtClean="0">
                          <a:solidFill>
                            <a:srgbClr val="000000"/>
                          </a:solidFill>
                          <a:effectLst/>
                          <a:latin typeface="Times New Roman" pitchFamily="18" charset="0"/>
                          <a:cs typeface="Times New Roman" pitchFamily="18" charset="0"/>
                        </a:rPr>
                        <a:t>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r>
                        <a:rPr lang="en-US" sz="1000" b="0" i="0" u="none" strike="noStrike" dirty="0" smtClean="0">
                          <a:solidFill>
                            <a:srgbClr val="000000"/>
                          </a:solidFill>
                          <a:effectLst/>
                          <a:latin typeface="Times New Roman" pitchFamily="18" charset="0"/>
                          <a:cs typeface="Times New Roman" pitchFamily="18" charset="0"/>
                        </a:rPr>
                        <a:t>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94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,024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500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196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0,982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396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0,989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0,625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102" name="Прямоугольник 21"/>
          <p:cNvSpPr>
            <a:spLocks noChangeArrowheads="1"/>
          </p:cNvSpPr>
          <p:nvPr/>
        </p:nvSpPr>
        <p:spPr bwMode="auto">
          <a:xfrm>
            <a:off x="4702175" y="3405188"/>
            <a:ext cx="5003800" cy="646112"/>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22</a:t>
            </a:r>
            <a:r>
              <a:rPr lang="kk-KZ" altLang="ru-RU" sz="1200" b="1" dirty="0" smtClean="0">
                <a:latin typeface="Times New Roman" pitchFamily="18" charset="0"/>
                <a:cs typeface="Times New Roman" pitchFamily="18" charset="0"/>
              </a:rPr>
              <a:t> қараша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830763" cy="2123658"/>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23 </a:t>
            </a:r>
            <a:r>
              <a:rPr lang="kk-KZ" altLang="ru-RU" sz="1200" b="1" dirty="0" smtClean="0">
                <a:latin typeface="Times New Roman" pitchFamily="18" charset="0"/>
                <a:cs typeface="Times New Roman" pitchFamily="18" charset="0"/>
              </a:rPr>
              <a:t>қарашаға</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22 </a:t>
            </a:r>
            <a:r>
              <a:rPr lang="kk-KZ" altLang="ru-RU" sz="1200" b="1" dirty="0" smtClean="0">
                <a:latin typeface="Times New Roman" pitchFamily="18" charset="0"/>
                <a:cs typeface="Times New Roman" pitchFamily="18" charset="0"/>
              </a:rPr>
              <a:t>қараша</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23 </a:t>
            </a:r>
            <a:r>
              <a:rPr lang="kk-KZ" altLang="ru-RU" sz="1200" b="1" dirty="0" smtClean="0">
                <a:latin typeface="Times New Roman" pitchFamily="18" charset="0"/>
                <a:cs typeface="Times New Roman" pitchFamily="18" charset="0"/>
              </a:rPr>
              <a:t>қараша</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a:solidFill>
                  <a:srgbClr val="000000"/>
                </a:solidFill>
                <a:latin typeface="Times New Roman" pitchFamily="18" charset="0"/>
                <a:cs typeface="Times New Roman" pitchFamily="18" charset="0"/>
              </a:rPr>
              <a:t>Бұлтты, </a:t>
            </a:r>
            <a:r>
              <a:rPr lang="kk-KZ" altLang="ru-RU" sz="1200" dirty="0" smtClean="0">
                <a:solidFill>
                  <a:srgbClr val="000000"/>
                </a:solidFill>
                <a:latin typeface="Times New Roman" pitchFamily="18" charset="0"/>
                <a:cs typeface="Times New Roman" pitchFamily="18" charset="0"/>
              </a:rPr>
              <a:t>түнде жауын-шашын (көбінесе қар), көктайғақ. Солтүстік-батыстан жел </a:t>
            </a:r>
            <a:r>
              <a:rPr lang="kk-KZ" altLang="ru-RU" sz="1200" dirty="0">
                <a:solidFill>
                  <a:srgbClr val="000000"/>
                </a:solidFill>
                <a:latin typeface="Times New Roman" pitchFamily="18" charset="0"/>
                <a:cs typeface="Times New Roman" pitchFamily="18" charset="0"/>
              </a:rPr>
              <a:t>соғады, күші 9-14, түнде екпіні </a:t>
            </a:r>
            <a:r>
              <a:rPr lang="kk-KZ" altLang="ru-RU" sz="1200" dirty="0" smtClean="0">
                <a:solidFill>
                  <a:srgbClr val="000000"/>
                </a:solidFill>
                <a:latin typeface="Times New Roman" pitchFamily="18" charset="0"/>
                <a:cs typeface="Times New Roman" pitchFamily="18" charset="0"/>
              </a:rPr>
              <a:t>15-20 </a:t>
            </a:r>
            <a:r>
              <a:rPr lang="kk-KZ" altLang="ru-RU" sz="1200" dirty="0">
                <a:solidFill>
                  <a:srgbClr val="000000"/>
                </a:solidFill>
                <a:latin typeface="Times New Roman" pitchFamily="18" charset="0"/>
                <a:cs typeface="Times New Roman" pitchFamily="18" charset="0"/>
              </a:rPr>
              <a:t>м/с. Ауа температурасы түнде </a:t>
            </a:r>
            <a:r>
              <a:rPr lang="kk-KZ" altLang="ru-RU" sz="1200" dirty="0" smtClean="0">
                <a:solidFill>
                  <a:srgbClr val="000000"/>
                </a:solidFill>
                <a:latin typeface="Times New Roman" pitchFamily="18" charset="0"/>
                <a:cs typeface="Times New Roman" pitchFamily="18" charset="0"/>
              </a:rPr>
              <a:t>4-6, күндіз 1-3 аяз.</a:t>
            </a:r>
            <a:endParaRPr lang="kk-KZ" altLang="ru-RU" sz="1200" dirty="0">
              <a:solidFill>
                <a:srgbClr val="000000"/>
              </a:solidFill>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24 </a:t>
            </a:r>
            <a:r>
              <a:rPr lang="kk-KZ" altLang="ru-RU" sz="1200" b="1" dirty="0" smtClean="0">
                <a:latin typeface="Times New Roman" pitchFamily="18" charset="0"/>
                <a:cs typeface="Times New Roman" pitchFamily="18" charset="0"/>
              </a:rPr>
              <a:t>қараша</a:t>
            </a:r>
            <a:endParaRPr lang="kk-KZ"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23</a:t>
            </a:r>
            <a:r>
              <a:rPr lang="en-US"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қараша</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24 </a:t>
            </a:r>
            <a:r>
              <a:rPr lang="kk-KZ" altLang="ru-RU" sz="1200" b="1" dirty="0" smtClean="0">
                <a:latin typeface="Times New Roman" pitchFamily="18" charset="0"/>
                <a:cs typeface="Times New Roman" pitchFamily="18" charset="0"/>
              </a:rPr>
              <a:t>қараша </a:t>
            </a:r>
            <a:r>
              <a:rPr lang="ru-RU" altLang="ru-RU" sz="1200" b="1" dirty="0" smtClean="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Бұлтты</a:t>
            </a:r>
            <a:r>
              <a:rPr lang="kk-KZ" altLang="ru-RU" sz="1200" dirty="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түнде қар. Солтүстік-батыс, батыстан  </a:t>
            </a:r>
            <a:r>
              <a:rPr lang="kk-KZ" altLang="ru-RU" sz="1200" dirty="0">
                <a:solidFill>
                  <a:srgbClr val="000000"/>
                </a:solidFill>
                <a:latin typeface="Times New Roman" pitchFamily="18" charset="0"/>
                <a:cs typeface="Times New Roman" pitchFamily="18" charset="0"/>
              </a:rPr>
              <a:t>жел соғады, күші </a:t>
            </a:r>
            <a:r>
              <a:rPr lang="kk-KZ" altLang="ru-RU" sz="1200" dirty="0" smtClean="0">
                <a:solidFill>
                  <a:srgbClr val="000000"/>
                </a:solidFill>
                <a:latin typeface="Times New Roman" pitchFamily="18" charset="0"/>
                <a:cs typeface="Times New Roman" pitchFamily="18" charset="0"/>
              </a:rPr>
              <a:t>6-11 м/с</a:t>
            </a:r>
            <a:r>
              <a:rPr lang="kk-KZ" altLang="ru-RU" sz="1200" dirty="0">
                <a:solidFill>
                  <a:srgbClr val="000000"/>
                </a:solidFill>
                <a:latin typeface="Times New Roman" pitchFamily="18" charset="0"/>
                <a:cs typeface="Times New Roman" pitchFamily="18" charset="0"/>
              </a:rPr>
              <a:t>. Ауа температурасы түнде </a:t>
            </a:r>
            <a:r>
              <a:rPr lang="kk-KZ" altLang="ru-RU" sz="1200" dirty="0" smtClean="0">
                <a:solidFill>
                  <a:srgbClr val="000000"/>
                </a:solidFill>
                <a:latin typeface="Times New Roman" pitchFamily="18" charset="0"/>
                <a:cs typeface="Times New Roman" pitchFamily="18" charset="0"/>
              </a:rPr>
              <a:t>6-8 аяз.</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43475" y="3101975"/>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smtClean="0">
                <a:solidFill>
                  <a:schemeClr val="tx1"/>
                </a:solidFill>
                <a:latin typeface="Times New Roman" panose="02020603050405020304" pitchFamily="18" charset="0"/>
                <a:cs typeface="Times New Roman" panose="02020603050405020304" pitchFamily="18" charset="0"/>
              </a:rPr>
              <a:t> 1, 2</a:t>
            </a:r>
            <a:r>
              <a:rPr lang="ru-RU" sz="1200" dirty="0">
                <a:solidFill>
                  <a:schemeClr val="tx1"/>
                </a:solidFill>
                <a:latin typeface="Times New Roman" panose="02020603050405020304" pitchFamily="18" charset="0"/>
                <a:cs typeface="Times New Roman" panose="02020603050405020304" pitchFamily="18" charset="0"/>
              </a:rPr>
              <a:t>,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3000" y="2277314"/>
            <a:ext cx="4668838"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10160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extLst>
                  </a:gridCol>
                  <a:gridCol w="2017888">
                    <a:extLst>
                      <a:ext uri="{9D8B030D-6E8A-4147-A177-3AD203B41FA5}"/>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ҚОКЗБ</a:t>
                        </a:r>
                        <a:r>
                          <a:rPr lang="ru-RU" sz="800" baseline="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cgmatyrau.him@mail.ru</a:t>
                        </a:r>
                        <a:endParaRPr lang="en-US" altLang="x-none" sz="800" dirty="0" smtClean="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3"/>
                          </a:rPr>
                          <a:t>omp_atr@</a:t>
                        </a:r>
                        <a:r>
                          <a:rPr lang="en-US" altLang="x-none" sz="800" b="1" dirty="0" smtClean="0">
                            <a:latin typeface="Times New Roman" panose="02020603050405020304" pitchFamily="18" charset="0"/>
                            <a:cs typeface="Times New Roman" panose="02020603050405020304" pitchFamily="18" charset="0"/>
                            <a:hlinkClick r:id="rId3"/>
                          </a:rPr>
                          <a:t>meteo.kz</a:t>
                        </a:r>
                        <a:endParaRPr lang="en-US" altLang="x-none" sz="800" b="1" dirty="0" smtClean="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Капанова</a:t>
            </a:r>
            <a:r>
              <a:rPr lang="ru-RU" altLang="ru-RU" sz="1200" b="1" i="1" smtClean="0">
                <a:solidFill>
                  <a:srgbClr val="000000"/>
                </a:solidFill>
                <a:latin typeface="Times New Roman" pitchFamily="18" charset="0"/>
                <a:cs typeface="Times New Roman" pitchFamily="18" charset="0"/>
              </a:rPr>
              <a:t> К.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extLst>
                </a:gridCol>
                <a:gridCol w="3038121">
                  <a:extLst>
                    <a:ext uri="{9D8B030D-6E8A-4147-A177-3AD203B41FA5}"/>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04" name="Прямоугольник 19"/>
          <p:cNvSpPr>
            <a:spLocks noChangeArrowheads="1"/>
          </p:cNvSpPr>
          <p:nvPr/>
        </p:nvSpPr>
        <p:spPr bwMode="auto">
          <a:xfrm>
            <a:off x="4953000" y="1276350"/>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35538" y="2036763"/>
            <a:ext cx="4841875" cy="369887"/>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Әртүрлі дәрежедегі ҚМЖ туралы ескертулерді ұсыну шарттары</a:t>
            </a:r>
            <a:r>
              <a:rPr lang="ru-RU" altLang="ru-RU">
                <a:latin typeface="Times New Roman" pitchFamily="18" charset="0"/>
                <a:cs typeface="Times New Roman" pitchFamily="18" charset="0"/>
              </a:rPr>
              <a:t> </a:t>
            </a:r>
          </a:p>
        </p:txBody>
      </p:sp>
      <p:graphicFrame>
        <p:nvGraphicFramePr>
          <p:cNvPr id="22" name="Таблица 21"/>
          <p:cNvGraphicFramePr/>
          <p:nvPr/>
        </p:nvGraphicFramePr>
        <p:xfrm>
          <a:off x="5099050" y="2363788"/>
          <a:ext cx="4605338" cy="2108200"/>
        </p:xfrm>
        <a:graphic>
          <a:graphicData uri="http://schemas.openxmlformats.org/drawingml/2006/table">
            <a:tbl>
              <a:tblPr/>
              <a:tblGrid>
                <a:gridCol w="847871">
                  <a:extLst>
                    <a:ext uri="{9D8B030D-6E8A-4147-A177-3AD203B41FA5}"/>
                  </a:extLst>
                </a:gridCol>
                <a:gridCol w="3757467">
                  <a:extLst>
                    <a:ext uri="{9D8B030D-6E8A-4147-A177-3AD203B41FA5}"/>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24" name="TextBox 22"/>
          <p:cNvSpPr txBox="1">
            <a:spLocks noChangeArrowheads="1"/>
          </p:cNvSpPr>
          <p:nvPr/>
        </p:nvSpPr>
        <p:spPr bwMode="auto">
          <a:xfrm>
            <a:off x="4960938" y="4435475"/>
            <a:ext cx="4824412" cy="338138"/>
          </a:xfrm>
          <a:prstGeom prst="rect">
            <a:avLst/>
          </a:prstGeom>
          <a:noFill/>
          <a:ln w="9525">
            <a:noFill/>
            <a:miter lim="800000"/>
            <a:headEnd/>
            <a:tailEnd/>
          </a:ln>
        </p:spPr>
        <p:txBody>
          <a:bodyPr>
            <a:spAutoFit/>
          </a:bodyPr>
          <a:lstStyle/>
          <a:p>
            <a:pPr algn="just" eaLnBrk="1" hangingPunct="1"/>
            <a:r>
              <a:rPr lang="kk-KZ" altLang="ru-RU" sz="800" i="1">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18524</TotalTime>
  <Words>590</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3288</cp:revision>
  <cp:lastPrinted>2023-02-06T06:57:51Z</cp:lastPrinted>
  <dcterms:created xsi:type="dcterms:W3CDTF">2018-03-27T06:03:00Z</dcterms:created>
  <dcterms:modified xsi:type="dcterms:W3CDTF">2023-11-22T07:31:03Z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