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102" d="100"/>
          <a:sy n="102" d="100"/>
        </p:scale>
        <p:origin x="114" y="24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35289462"/>
              </p:ext>
            </p:extLst>
          </p:nvPr>
        </p:nvGraphicFramePr>
        <p:xfrm>
          <a:off x="344488" y="2292860"/>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32</a:t>
                      </a:r>
                      <a:r>
                        <a:rPr lang="kk-KZ" altLang="x-none" sz="1600" b="1" i="1" dirty="0" smtClean="0">
                          <a:solidFill>
                            <a:srgbClr val="002060"/>
                          </a:solidFill>
                          <a:latin typeface="Times New Roman" panose="02020603050405020304" pitchFamily="18" charset="0"/>
                          <a:cs typeface="Times New Roman" panose="02020603050405020304" pitchFamily="18" charset="0"/>
                        </a:rPr>
                        <a:t>8</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4</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70217" y="2484154"/>
            <a:ext cx="4672529"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241866145"/>
              </p:ext>
            </p:extLst>
          </p:nvPr>
        </p:nvGraphicFramePr>
        <p:xfrm>
          <a:off x="5051427" y="4091930"/>
          <a:ext cx="4683629" cy="2001366"/>
        </p:xfrm>
        <a:graphic>
          <a:graphicData uri="http://schemas.openxmlformats.org/drawingml/2006/table">
            <a:tbl>
              <a:tblPr firstRow="1" bandRow="1">
                <a:tableStyleId>{5C22544A-7EE6-4342-B048-85BDC9FD1C3A}</a:tableStyleId>
              </a:tblPr>
              <a:tblGrid>
                <a:gridCol w="1802235">
                  <a:extLst>
                    <a:ext uri="{9D8B030D-6E8A-4147-A177-3AD203B41FA5}">
                      <a16:colId xmlns="" xmlns:a16="http://schemas.microsoft.com/office/drawing/2014/main" val="3583770891"/>
                    </a:ext>
                  </a:extLst>
                </a:gridCol>
                <a:gridCol w="1437877">
                  <a:extLst>
                    <a:ext uri="{9D8B030D-6E8A-4147-A177-3AD203B41FA5}">
                      <a16:colId xmlns="" xmlns:a16="http://schemas.microsoft.com/office/drawing/2014/main" val="1276116030"/>
                    </a:ext>
                  </a:extLst>
                </a:gridCol>
                <a:gridCol w="1443517">
                  <a:extLst>
                    <a:ext uri="{9D8B030D-6E8A-4147-A177-3AD203B41FA5}">
                      <a16:colId xmlns="" xmlns:a16="http://schemas.microsoft.com/office/drawing/2014/main" val="2096923049"/>
                    </a:ext>
                  </a:extLst>
                </a:gridCol>
              </a:tblGrid>
              <a:tr h="401166">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0436">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0.023</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043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203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0.677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2043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a:solidFill>
                            <a:srgbClr val="000000"/>
                          </a:solidFill>
                          <a:effectLst/>
                          <a:latin typeface="Times New Roman" panose="02020603050405020304" pitchFamily="18" charset="0"/>
                          <a:cs typeface="Times New Roman" panose="02020603050405020304" pitchFamily="18" charset="0"/>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0.013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2043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1622</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0.324</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0436">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en-US"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10</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en-US"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0,041</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0436">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en-US"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9</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en-US"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0,035</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0436">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900" b="0" i="0" u="none" strike="noStrike" dirty="0" smtClean="0">
                          <a:solidFill>
                            <a:srgbClr val="000000"/>
                          </a:solidFill>
                          <a:effectLst/>
                          <a:latin typeface="Times New Roman" panose="02020603050405020304" pitchFamily="18" charset="0"/>
                          <a:cs typeface="Times New Roman" panose="02020603050405020304" pitchFamily="18" charset="0"/>
                        </a:rPr>
                        <a:t>3</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0.375</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атмосфералық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a:t>
            </a:r>
            <a:r>
              <a:rPr lang="kk-KZ" altLang="ru-RU" sz="1200" b="1" dirty="0" smtClean="0">
                <a:latin typeface="Times New Roman" panose="02020603050405020304" pitchFamily="18" charset="0"/>
                <a:cs typeface="Times New Roman" panose="02020603050405020304" pitchFamily="18" charset="0"/>
              </a:rPr>
              <a:t>4 </a:t>
            </a:r>
            <a:r>
              <a:rPr lang="kk-KZ" altLang="ru-RU" sz="1200" b="1" dirty="0" smtClean="0">
                <a:latin typeface="Times New Roman" panose="02020603050405020304" pitchFamily="18" charset="0"/>
                <a:cs typeface="Times New Roman" panose="02020603050405020304" pitchFamily="18" charset="0"/>
              </a:rPr>
              <a:t>қараша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Ақтау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51427" y="215900"/>
            <a:ext cx="4710110" cy="212365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a:t>
            </a:r>
            <a:r>
              <a:rPr lang="kk-KZ" altLang="ru-RU" sz="1100" b="1" dirty="0">
                <a:latin typeface="Times New Roman" panose="02020603050405020304" pitchFamily="18" charset="0"/>
                <a:cs typeface="Times New Roman" panose="02020603050405020304" pitchFamily="18" charset="0"/>
              </a:rPr>
              <a:t>2023 жыл </a:t>
            </a:r>
            <a:r>
              <a:rPr lang="en-US" altLang="ru-RU" sz="1100" b="1" dirty="0" smtClean="0">
                <a:latin typeface="Times New Roman" panose="02020603050405020304" pitchFamily="18" charset="0"/>
                <a:cs typeface="Times New Roman" panose="02020603050405020304" pitchFamily="18" charset="0"/>
              </a:rPr>
              <a:t>2</a:t>
            </a:r>
            <a:r>
              <a:rPr lang="kk-KZ" altLang="ru-RU" sz="1100" b="1" dirty="0" smtClean="0">
                <a:latin typeface="Times New Roman" panose="02020603050405020304" pitchFamily="18" charset="0"/>
                <a:cs typeface="Times New Roman" panose="02020603050405020304" pitchFamily="18" charset="0"/>
              </a:rPr>
              <a:t>5</a:t>
            </a:r>
            <a:r>
              <a:rPr lang="en-US" altLang="ru-RU" sz="1100" b="1" dirty="0" smtClean="0">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қараша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2023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2</a:t>
            </a:r>
            <a:r>
              <a:rPr lang="kk-KZ" altLang="ru-RU" sz="1100" b="1" dirty="0">
                <a:solidFill>
                  <a:srgbClr val="000000"/>
                </a:solidFill>
                <a:latin typeface="Times New Roman" panose="02020603050405020304" pitchFamily="18" charset="0"/>
                <a:cs typeface="Times New Roman" panose="02020603050405020304" pitchFamily="18" charset="0"/>
              </a:rPr>
              <a:t>4</a:t>
            </a:r>
            <a:r>
              <a:rPr lang="en-US"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қараша</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en-US" altLang="ru-RU" sz="1100" b="1" dirty="0" smtClean="0">
                <a:solidFill>
                  <a:srgbClr val="000000"/>
                </a:solidFill>
                <a:latin typeface="Times New Roman" panose="02020603050405020304" pitchFamily="18" charset="0"/>
                <a:cs typeface="Times New Roman" panose="02020603050405020304" pitchFamily="18" charset="0"/>
              </a:rPr>
              <a:t>2</a:t>
            </a:r>
            <a:r>
              <a:rPr lang="kk-KZ" altLang="ru-RU" sz="1100" b="1" dirty="0" smtClean="0">
                <a:solidFill>
                  <a:srgbClr val="000000"/>
                </a:solidFill>
                <a:latin typeface="Times New Roman" panose="02020603050405020304" pitchFamily="18" charset="0"/>
                <a:cs typeface="Times New Roman" panose="02020603050405020304" pitchFamily="18" charset="0"/>
              </a:rPr>
              <a:t>5 </a:t>
            </a:r>
            <a:r>
              <a:rPr lang="kk-KZ" altLang="ru-RU" sz="1100" b="1" dirty="0" smtClean="0">
                <a:solidFill>
                  <a:srgbClr val="000000"/>
                </a:solidFill>
                <a:latin typeface="Times New Roman" panose="02020603050405020304" pitchFamily="18" charset="0"/>
                <a:cs typeface="Times New Roman" panose="02020603050405020304" pitchFamily="18" charset="0"/>
              </a:rPr>
              <a:t>қараша</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a:t>
            </a:r>
            <a:r>
              <a:rPr lang="kk-KZ" sz="1100" dirty="0" smtClean="0">
                <a:latin typeface="Times New Roman" panose="02020603050405020304" pitchFamily="18" charset="0"/>
                <a:ea typeface="Times New Roman" panose="02020603050405020304" pitchFamily="18" charset="0"/>
              </a:rPr>
              <a:t>бұлтты</a:t>
            </a:r>
            <a:r>
              <a:rPr lang="kk-KZ" sz="1100" dirty="0">
                <a:latin typeface="Times New Roman" panose="02020603050405020304" pitchFamily="18" charset="0"/>
                <a:ea typeface="Times New Roman" panose="02020603050405020304" pitchFamily="18" charset="0"/>
              </a:rPr>
              <a:t>, жауын-шашынсыз. Жел оңтүстік-шығыстан, күші 9-14, кей уақытта екпіні 15-20 м/с. Ауа температурасы түнде 8-10, күндіз 13-18жылы</a:t>
            </a:r>
            <a:endParaRPr lang="kk-KZ" sz="1100" dirty="0" smtClean="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2</a:t>
            </a:r>
            <a:r>
              <a:rPr lang="kk-KZ" sz="1100" b="1" dirty="0" smtClean="0">
                <a:solidFill>
                  <a:srgbClr val="000000"/>
                </a:solidFill>
                <a:latin typeface="Times New Roman" panose="02020603050405020304" pitchFamily="18" charset="0"/>
                <a:cs typeface="Times New Roman" panose="02020603050405020304" pitchFamily="18" charset="0"/>
              </a:rPr>
              <a:t>6</a:t>
            </a:r>
            <a:r>
              <a:rPr lang="en-US" sz="1100" b="1" dirty="0" smtClean="0">
                <a:solidFill>
                  <a:srgbClr val="000000"/>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anose="02020603050405020304" pitchFamily="18" charset="0"/>
                <a:cs typeface="Times New Roman" panose="02020603050405020304" pitchFamily="18" charset="0"/>
              </a:rPr>
              <a:t>қараша</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2023 ж. </a:t>
            </a:r>
            <a:r>
              <a:rPr lang="en-US" sz="1100" b="1" dirty="0" smtClean="0">
                <a:solidFill>
                  <a:srgbClr val="000000"/>
                </a:solidFill>
                <a:latin typeface="Times New Roman" panose="02020603050405020304" pitchFamily="18" charset="0"/>
                <a:cs typeface="Times New Roman" panose="02020603050405020304" pitchFamily="18" charset="0"/>
              </a:rPr>
              <a:t>2</a:t>
            </a:r>
            <a:r>
              <a:rPr lang="kk-KZ" sz="1100" b="1" dirty="0" smtClean="0">
                <a:solidFill>
                  <a:srgbClr val="000000"/>
                </a:solidFill>
                <a:latin typeface="Times New Roman" panose="02020603050405020304" pitchFamily="18" charset="0"/>
                <a:cs typeface="Times New Roman" panose="02020603050405020304" pitchFamily="18" charset="0"/>
              </a:rPr>
              <a:t>5 </a:t>
            </a:r>
            <a:r>
              <a:rPr lang="kk-KZ" sz="1100" b="1" dirty="0" smtClean="0">
                <a:solidFill>
                  <a:srgbClr val="000000"/>
                </a:solidFill>
                <a:latin typeface="Times New Roman" panose="02020603050405020304" pitchFamily="18" charset="0"/>
                <a:cs typeface="Times New Roman" panose="02020603050405020304" pitchFamily="18" charset="0"/>
              </a:rPr>
              <a:t>қараша</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2023 ж. </a:t>
            </a:r>
            <a:r>
              <a:rPr lang="en-US" sz="1100" b="1" dirty="0" smtClean="0">
                <a:solidFill>
                  <a:srgbClr val="000000"/>
                </a:solidFill>
                <a:latin typeface="Times New Roman" panose="02020603050405020304" pitchFamily="18" charset="0"/>
                <a:cs typeface="Times New Roman" panose="02020603050405020304" pitchFamily="18" charset="0"/>
              </a:rPr>
              <a:t>2</a:t>
            </a:r>
            <a:r>
              <a:rPr lang="kk-KZ" sz="1100" b="1" dirty="0" smtClean="0">
                <a:solidFill>
                  <a:srgbClr val="000000"/>
                </a:solidFill>
                <a:latin typeface="Times New Roman" panose="02020603050405020304" pitchFamily="18" charset="0"/>
                <a:cs typeface="Times New Roman" panose="02020603050405020304" pitchFamily="18" charset="0"/>
              </a:rPr>
              <a:t>6 </a:t>
            </a:r>
            <a:r>
              <a:rPr lang="kk-KZ" sz="1100" b="1" dirty="0" smtClean="0">
                <a:solidFill>
                  <a:srgbClr val="000000"/>
                </a:solidFill>
                <a:latin typeface="Times New Roman" panose="02020603050405020304" pitchFamily="18" charset="0"/>
                <a:cs typeface="Times New Roman" panose="02020603050405020304" pitchFamily="18" charset="0"/>
              </a:rPr>
              <a:t>қараша</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Көшпелі </a:t>
            </a:r>
            <a:r>
              <a:rPr lang="kk-KZ" sz="1100" dirty="0">
                <a:solidFill>
                  <a:prstClr val="black"/>
                </a:solidFill>
                <a:latin typeface="Times New Roman" panose="02020603050405020304" pitchFamily="18" charset="0"/>
                <a:ea typeface="Times New Roman" panose="02020603050405020304" pitchFamily="18" charset="0"/>
              </a:rPr>
              <a:t>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оңтүстік-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9-14, екпіні 15-20 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температурасы</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ru-RU" sz="1100" dirty="0" smtClean="0">
                <a:solidFill>
                  <a:prstClr val="black"/>
                </a:solidFill>
                <a:latin typeface="Times New Roman" pitchFamily="18" charset="0"/>
                <a:cs typeface="Times New Roman" pitchFamily="18" charset="0"/>
              </a:rPr>
              <a:t>10-12</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жылы</a:t>
            </a:r>
            <a:r>
              <a:rPr lang="kk-KZ" sz="1100" dirty="0" smtClean="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Ақтау</a:t>
              </a:r>
              <a:r>
                <a:rPr lang="ru-RU" altLang="ru-RU" sz="1000" i="1" dirty="0" smtClean="0">
                  <a:latin typeface="Times New Roman" panose="02020603050405020304" pitchFamily="18" charset="0"/>
                  <a:cs typeface="Times New Roman" panose="02020603050405020304" pitchFamily="18" charset="0"/>
                </a:rPr>
                <a:t>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a:t>
            </a:r>
            <a:r>
              <a:rPr lang="kk-KZ" altLang="ru-RU" sz="1000" b="1" i="1" dirty="0" smtClean="0">
                <a:solidFill>
                  <a:srgbClr val="000000"/>
                </a:solidFill>
                <a:latin typeface="Times New Roman" panose="02020603050405020304" pitchFamily="18" charset="0"/>
                <a:cs typeface="Times New Roman" panose="02020603050405020304" pitchFamily="18" charset="0"/>
              </a:rPr>
              <a:t>./Догарова. Г.Е.</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25541</TotalTime>
  <Words>595</Words>
  <Application>Microsoft Office PowerPoint</Application>
  <PresentationFormat>Лист A4 (210x297 мм)</PresentationFormat>
  <Paragraphs>100</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3111</cp:revision>
  <cp:lastPrinted>2021-07-01T07:38:07Z</cp:lastPrinted>
  <dcterms:created xsi:type="dcterms:W3CDTF">2018-03-27T06:03:00Z</dcterms:created>
  <dcterms:modified xsi:type="dcterms:W3CDTF">2023-11-24T07:43:48Z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