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9" d="100"/>
          <a:sy n="99" d="100"/>
        </p:scale>
        <p:origin x="84"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91641452"/>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330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26 қараша</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2862322"/>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27 </a:t>
            </a:r>
            <a:r>
              <a:rPr lang="kk-KZ" sz="1200" b="1" dirty="0">
                <a:solidFill>
                  <a:srgbClr val="000000"/>
                </a:solidFill>
                <a:latin typeface="Times New Roman" panose="02020603050405020304" pitchFamily="18" charset="0"/>
                <a:cs typeface="Times New Roman" panose="02020603050405020304" pitchFamily="18" charset="0"/>
              </a:rPr>
              <a:t>қарашаға</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 26 </a:t>
            </a:r>
            <a:r>
              <a:rPr lang="kk-KZ" sz="1200" b="1" dirty="0">
                <a:solidFill>
                  <a:srgbClr val="000000"/>
                </a:solidFill>
                <a:latin typeface="Times New Roman" panose="02020603050405020304" pitchFamily="18" charset="0"/>
                <a:cs typeface="Times New Roman" panose="02020603050405020304" pitchFamily="18" charset="0"/>
              </a:rPr>
              <a:t>қарашаның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27 </a:t>
            </a:r>
            <a:r>
              <a:rPr lang="kk-KZ" sz="1200" b="1" dirty="0">
                <a:solidFill>
                  <a:srgbClr val="000000"/>
                </a:solidFill>
                <a:latin typeface="Times New Roman" panose="02020603050405020304" pitchFamily="18" charset="0"/>
                <a:cs typeface="Times New Roman" panose="02020603050405020304" pitchFamily="18" charset="0"/>
              </a:rPr>
              <a:t>қарашаның</a:t>
            </a:r>
          </a:p>
          <a:p>
            <a:pPr indent="182563" algn="ct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21-ға </a:t>
            </a:r>
            <a:r>
              <a:rPr 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solidFill>
                  <a:srgbClr val="000000"/>
                </a:solidFill>
                <a:latin typeface="Times New Roman" panose="02020603050405020304" pitchFamily="18" charset="0"/>
                <a:cs typeface="Times New Roman" panose="02020603050405020304" pitchFamily="18" charset="0"/>
              </a:rPr>
              <a:t>Көшпелі бұлтты, </a:t>
            </a:r>
            <a:r>
              <a:rPr lang="kk-KZ" sz="1200" dirty="0">
                <a:solidFill>
                  <a:prstClr val="black"/>
                </a:solidFill>
                <a:latin typeface="Times New Roman" pitchFamily="18" charset="0"/>
                <a:cs typeface="Times New Roman" pitchFamily="18" charset="0"/>
              </a:rPr>
              <a:t>жауын-шашынсыз. </a:t>
            </a:r>
            <a:r>
              <a:rPr lang="kk-KZ" sz="1200" dirty="0">
                <a:solidFill>
                  <a:srgbClr val="000000"/>
                </a:solidFill>
                <a:latin typeface="Times New Roman" panose="02020603050405020304" pitchFamily="18" charset="0"/>
                <a:cs typeface="Times New Roman" panose="02020603050405020304" pitchFamily="18" charset="0"/>
              </a:rPr>
              <a:t>Жолдарда көктайғақ </a:t>
            </a:r>
            <a:r>
              <a:rPr lang="kk-KZ" sz="1200" dirty="0">
                <a:solidFill>
                  <a:prstClr val="black"/>
                </a:solidFill>
                <a:latin typeface="Times New Roman" pitchFamily="18" charset="0"/>
                <a:cs typeface="Times New Roman" pitchFamily="18" charset="0"/>
              </a:rPr>
              <a:t>күтіледі</a:t>
            </a:r>
            <a:r>
              <a:rPr lang="kk-KZ" sz="1200" dirty="0">
                <a:solidFill>
                  <a:srgbClr val="000000"/>
                </a:solidFill>
                <a:latin typeface="Times New Roman" panose="02020603050405020304" pitchFamily="18" charset="0"/>
                <a:cs typeface="Times New Roman" panose="02020603050405020304" pitchFamily="18" charset="0"/>
              </a:rPr>
              <a:t>. </a:t>
            </a:r>
            <a:r>
              <a:rPr lang="ru-RU" sz="1200" dirty="0">
                <a:solidFill>
                  <a:srgbClr val="000000"/>
                </a:solidFill>
                <a:latin typeface="Times New Roman" panose="02020603050405020304" pitchFamily="18" charset="0"/>
                <a:cs typeface="Times New Roman" panose="02020603050405020304" pitchFamily="18" charset="0"/>
              </a:rPr>
              <a:t>Жел 7-12, </a:t>
            </a:r>
            <a:r>
              <a:rPr lang="ru-RU" sz="1200" dirty="0" err="1">
                <a:solidFill>
                  <a:srgbClr val="000000"/>
                </a:solidFill>
                <a:latin typeface="Times New Roman" panose="02020603050405020304" pitchFamily="18" charset="0"/>
                <a:cs typeface="Times New Roman" panose="02020603050405020304" pitchFamily="18" charset="0"/>
              </a:rPr>
              <a:t>түнде</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және</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таңертең</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екпіні</a:t>
            </a:r>
            <a:r>
              <a:rPr lang="ru-RU" sz="1200" dirty="0">
                <a:solidFill>
                  <a:srgbClr val="000000"/>
                </a:solidFill>
                <a:latin typeface="Times New Roman" panose="02020603050405020304" pitchFamily="18" charset="0"/>
                <a:cs typeface="Times New Roman" panose="02020603050405020304" pitchFamily="18" charset="0"/>
              </a:rPr>
              <a:t> 15 м/с. </a:t>
            </a:r>
            <a:r>
              <a:rPr lang="ru-RU" sz="1200" dirty="0" err="1">
                <a:solidFill>
                  <a:srgbClr val="000000"/>
                </a:solidFill>
                <a:latin typeface="Times New Roman" panose="02020603050405020304" pitchFamily="18" charset="0"/>
                <a:cs typeface="Times New Roman" panose="02020603050405020304" pitchFamily="18" charset="0"/>
              </a:rPr>
              <a:t>Ауа</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температурасы</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түнде</a:t>
            </a:r>
            <a:r>
              <a:rPr lang="ru-RU" sz="1200" dirty="0">
                <a:solidFill>
                  <a:srgbClr val="000000"/>
                </a:solidFill>
                <a:latin typeface="Times New Roman" panose="02020603050405020304" pitchFamily="18" charset="0"/>
                <a:cs typeface="Times New Roman" panose="02020603050405020304" pitchFamily="18" charset="0"/>
              </a:rPr>
              <a:t> 0-2 </a:t>
            </a:r>
            <a:r>
              <a:rPr lang="ru-RU" sz="1200" dirty="0" err="1">
                <a:solidFill>
                  <a:srgbClr val="000000"/>
                </a:solidFill>
                <a:latin typeface="Times New Roman" panose="02020603050405020304" pitchFamily="18" charset="0"/>
                <a:cs typeface="Times New Roman" panose="02020603050405020304" pitchFamily="18" charset="0"/>
              </a:rPr>
              <a:t>аяз</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күндіз</a:t>
            </a:r>
            <a:r>
              <a:rPr lang="ru-RU" sz="1200" dirty="0">
                <a:solidFill>
                  <a:srgbClr val="000000"/>
                </a:solidFill>
                <a:latin typeface="Times New Roman" panose="02020603050405020304" pitchFamily="18" charset="0"/>
                <a:cs typeface="Times New Roman" panose="02020603050405020304" pitchFamily="18" charset="0"/>
              </a:rPr>
              <a:t> 1-3 </a:t>
            </a:r>
            <a:r>
              <a:rPr lang="ru-RU" sz="1200" dirty="0" err="1">
                <a:solidFill>
                  <a:srgbClr val="000000"/>
                </a:solidFill>
                <a:latin typeface="Times New Roman" panose="02020603050405020304" pitchFamily="18" charset="0"/>
                <a:cs typeface="Times New Roman" panose="02020603050405020304" pitchFamily="18" charset="0"/>
              </a:rPr>
              <a:t>жылы</a:t>
            </a:r>
            <a:r>
              <a:rPr lang="ru-RU" sz="1200" dirty="0">
                <a:solidFill>
                  <a:srgbClr val="000000"/>
                </a:solidFill>
                <a:latin typeface="Times New Roman" panose="02020603050405020304" pitchFamily="18" charset="0"/>
                <a:cs typeface="Times New Roman" panose="02020603050405020304" pitchFamily="18" charset="0"/>
              </a:rPr>
              <a:t> </a:t>
            </a:r>
            <a:r>
              <a:rPr lang="kk-KZ" sz="1200" dirty="0">
                <a:solidFill>
                  <a:srgbClr val="000000"/>
                </a:solidFill>
                <a:latin typeface="Times New Roman" panose="02020603050405020304" pitchFamily="18" charset="0"/>
                <a:cs typeface="Times New Roman" panose="02020603050405020304" pitchFamily="18" charset="0"/>
              </a:rPr>
              <a:t>болады.</a:t>
            </a:r>
            <a:r>
              <a:rPr lang="kk-KZ" sz="1200" dirty="0">
                <a:solidFill>
                  <a:prstClr val="black"/>
                </a:solidFill>
                <a:latin typeface="Times New Roman" pitchFamily="18" charset="0"/>
                <a:cs typeface="Times New Roman" pitchFamily="18" charset="0"/>
              </a:rPr>
              <a:t> </a:t>
            </a:r>
            <a:endParaRPr lang="kk-KZ" sz="1200" b="1" dirty="0">
              <a:solidFill>
                <a:srgbClr val="000000"/>
              </a:solidFill>
              <a:latin typeface="Times New Roman" panose="02020603050405020304" pitchFamily="18" charset="0"/>
              <a:cs typeface="Times New Roman" panose="02020603050405020304" pitchFamily="18" charset="0"/>
            </a:endParaRPr>
          </a:p>
          <a:p>
            <a:pPr lvl="0" indent="182563" algn="ctr"/>
            <a:endParaRPr lang="kk-KZ" sz="1200" b="1" dirty="0">
              <a:solidFill>
                <a:srgbClr val="000000"/>
              </a:solidFill>
              <a:latin typeface="Times New Roman" panose="02020603050405020304" pitchFamily="18" charset="0"/>
              <a:cs typeface="Times New Roman" panose="02020603050405020304"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28 қарашаға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 27 </a:t>
            </a:r>
            <a:r>
              <a:rPr lang="kk-KZ" sz="1200" b="1" dirty="0">
                <a:solidFill>
                  <a:srgbClr val="000000"/>
                </a:solidFill>
                <a:latin typeface="Times New Roman" panose="02020603050405020304" pitchFamily="18" charset="0"/>
                <a:cs typeface="Times New Roman" panose="02020603050405020304" pitchFamily="18" charset="0"/>
              </a:rPr>
              <a:t>қарашаның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28 </a:t>
            </a:r>
            <a:r>
              <a:rPr lang="kk-KZ" sz="1200" b="1" dirty="0">
                <a:solidFill>
                  <a:srgbClr val="000000"/>
                </a:solidFill>
                <a:latin typeface="Times New Roman" panose="02020603050405020304" pitchFamily="18" charset="0"/>
                <a:cs typeface="Times New Roman" panose="02020603050405020304" pitchFamily="18" charset="0"/>
              </a:rPr>
              <a:t>қарашаның</a:t>
            </a: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solidFill>
                  <a:prstClr val="black"/>
                </a:solidFill>
                <a:latin typeface="Times New Roman" pitchFamily="18" charset="0"/>
                <a:cs typeface="Times New Roman" pitchFamily="18" charset="0"/>
              </a:rPr>
              <a:t>Көшпелі бұлтты, жауын-шашынсыз. Жел 5-10 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Ауаның температурасы 3-5 аяз болады.</a:t>
            </a: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a:p>
            <a:pPr indent="182563"/>
            <a:endParaRPr lang="kk-KZ"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22162180"/>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109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0.683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144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0.481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0.037</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791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0.158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04142" y="3768314"/>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26</a:t>
            </a:r>
            <a:r>
              <a:rPr lang="ru-RU" sz="1200" b="1" dirty="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қарашадағы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a:extLst>
              <a:ext uri="{FF2B5EF4-FFF2-40B4-BE49-F238E27FC236}">
                <a16:creationId xmlns:a16="http://schemas.microsoft.com/office/drawing/2014/main" id="{1256905F-68B9-43FF-BC8C-DCBFC8EE4AEE}"/>
              </a:ext>
            </a:extLst>
          </p:cNvPr>
          <p:cNvSpPr txBox="1">
            <a:spLocks noChangeArrowheads="1"/>
          </p:cNvSpPr>
          <p:nvPr/>
        </p:nvSpPr>
        <p:spPr bwMode="hidden">
          <a:xfrm>
            <a:off x="4921942" y="3676581"/>
            <a:ext cx="4729162" cy="312737"/>
          </a:xfrm>
          <a:prstGeom prst="rect">
            <a:avLst/>
          </a:prstGeom>
          <a:noFill/>
          <a:ln w="38100" algn="ctr">
            <a:noFill/>
            <a:miter lim="800000"/>
            <a:headEnd/>
            <a:tailEnd/>
          </a:ln>
          <a:effectLst/>
        </p:spPr>
        <p:txBody>
          <a:bodyPr>
            <a:spAutoFit/>
          </a:bodyPr>
          <a:lstStyle>
            <a:lvl1pPr>
              <a:defRPr sz="1200">
                <a:solidFill>
                  <a:schemeClr val="tx1"/>
                </a:solidFill>
                <a:latin typeface="Times New Roman" panose="02020603050405020304" pitchFamily="18" charset="0"/>
              </a:defRPr>
            </a:lvl1pPr>
            <a:lvl2pPr marL="742950" indent="-285750">
              <a:defRPr sz="1200">
                <a:solidFill>
                  <a:schemeClr val="tx1"/>
                </a:solidFill>
                <a:latin typeface="Times New Roman" panose="02020603050405020304" pitchFamily="18" charset="0"/>
              </a:defRPr>
            </a:lvl2pPr>
            <a:lvl3pPr marL="1143000" indent="-228600">
              <a:defRPr sz="1200">
                <a:solidFill>
                  <a:schemeClr val="tx1"/>
                </a:solidFill>
                <a:latin typeface="Times New Roman" panose="02020603050405020304" pitchFamily="18" charset="0"/>
              </a:defRPr>
            </a:lvl3pPr>
            <a:lvl4pPr marL="1600200" indent="-228600">
              <a:defRPr sz="1200">
                <a:solidFill>
                  <a:schemeClr val="tx1"/>
                </a:solidFill>
                <a:latin typeface="Times New Roman" panose="02020603050405020304" pitchFamily="18" charset="0"/>
              </a:defRPr>
            </a:lvl4pPr>
            <a:lvl5pPr marL="2057400" indent="-228600">
              <a:defRPr sz="1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200">
                <a:solidFill>
                  <a:schemeClr val="tx1"/>
                </a:solidFill>
                <a:latin typeface="Times New Roman" panose="02020603050405020304" pitchFamily="18" charset="0"/>
              </a:defRPr>
            </a:lvl9pPr>
          </a:lstStyle>
          <a:p>
            <a:pPr algn="ctr" eaLnBrk="1" hangingPunct="1">
              <a:buFont typeface="Arial" panose="020B0604020202020204" pitchFamily="34" charset="0"/>
              <a:buNone/>
            </a:pPr>
            <a:r>
              <a:rPr lang="ru-RU" altLang="ru-RU" dirty="0">
                <a:cs typeface="Times New Roman" panose="02020603050405020304" pitchFamily="18" charset="0"/>
              </a:rPr>
              <a:t>1, 2, 3 </a:t>
            </a:r>
            <a:r>
              <a:rPr lang="ru-RU" altLang="ru-RU" dirty="0" err="1">
                <a:cs typeface="Times New Roman" panose="02020603050405020304" pitchFamily="18" charset="0"/>
              </a:rPr>
              <a:t>дәрежелі</a:t>
            </a:r>
            <a:r>
              <a:rPr lang="ru-RU" altLang="ru-RU" dirty="0">
                <a:cs typeface="Times New Roman" panose="02020603050405020304" pitchFamily="18" charset="0"/>
              </a:rPr>
              <a:t> ҚМЖ </a:t>
            </a:r>
            <a:r>
              <a:rPr lang="ru-RU" altLang="ru-RU" dirty="0" err="1">
                <a:cs typeface="Times New Roman" panose="02020603050405020304" pitchFamily="18" charset="0"/>
              </a:rPr>
              <a:t>ескертуі</a:t>
            </a:r>
            <a:r>
              <a:rPr lang="ru-RU" altLang="ru-RU" dirty="0">
                <a:cs typeface="Times New Roman" panose="02020603050405020304" pitchFamily="18" charset="0"/>
              </a:rPr>
              <a:t> </a:t>
            </a:r>
            <a:r>
              <a:rPr lang="ru-RU" altLang="ru-RU" dirty="0" err="1">
                <a:cs typeface="Times New Roman" panose="02020603050405020304" pitchFamily="18" charset="0"/>
              </a:rPr>
              <a:t>жоқ</a:t>
            </a:r>
            <a:endParaRPr lang="ru-RU" altLang="ru-RU" dirty="0">
              <a:cs typeface="Times New Roman" panose="02020603050405020304" pitchFamily="18" charset="0"/>
            </a:endParaRPr>
          </a:p>
        </p:txBody>
      </p:sp>
      <p:sp>
        <p:nvSpPr>
          <p:cNvPr id="16" name="TextBox 15">
            <a:extLst>
              <a:ext uri="{FF2B5EF4-FFF2-40B4-BE49-F238E27FC236}">
                <a16:creationId xmlns:a16="http://schemas.microsoft.com/office/drawing/2014/main" id="{219F480D-998F-4C90-88B5-0766F41E5619}"/>
              </a:ext>
            </a:extLst>
          </p:cNvPr>
          <p:cNvSpPr txBox="1"/>
          <p:nvPr/>
        </p:nvSpPr>
        <p:spPr>
          <a:xfrm>
            <a:off x="5010280" y="2879464"/>
            <a:ext cx="4554013" cy="461665"/>
          </a:xfrm>
          <a:prstGeom prst="rect">
            <a:avLst/>
          </a:prstGeom>
          <a:noFill/>
        </p:spPr>
        <p:txBody>
          <a:bodyPr wrap="square">
            <a:spAutoFit/>
          </a:body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 </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 /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114351321"/>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15591</TotalTime>
  <Words>562</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2856</cp:revision>
  <cp:lastPrinted>2021-07-01T07:38:07Z</cp:lastPrinted>
  <dcterms:created xsi:type="dcterms:W3CDTF">2018-03-27T06:03:00Z</dcterms:created>
  <dcterms:modified xsi:type="dcterms:W3CDTF">2023-11-27T06:38:44Z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