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14" d="100"/>
          <a:sy n="114" d="100"/>
        </p:scale>
        <p:origin x="2261"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31334994"/>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33</a:t>
                      </a:r>
                      <a:r>
                        <a:rPr lang="ru-RU" altLang="x-none" sz="1600" b="1" i="1" dirty="0">
                          <a:solidFill>
                            <a:srgbClr val="002060"/>
                          </a:solidFill>
                          <a:latin typeface="Times New Roman" panose="02020603050405020304" pitchFamily="18" charset="0"/>
                          <a:cs typeface="Times New Roman" panose="02020603050405020304" pitchFamily="18" charset="0"/>
                        </a:rPr>
                        <a:t>4</a:t>
                      </a:r>
                      <a:r>
                        <a:rPr lang="en-US"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30</a:t>
                      </a:r>
                      <a:r>
                        <a:rPr lang="en-US"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деп 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90208715"/>
              </p:ext>
            </p:extLst>
          </p:nvPr>
        </p:nvGraphicFramePr>
        <p:xfrm>
          <a:off x="5051427" y="4091930"/>
          <a:ext cx="4683629" cy="2001366"/>
        </p:xfrm>
        <a:graphic>
          <a:graphicData uri="http://schemas.openxmlformats.org/drawingml/2006/table">
            <a:tbl>
              <a:tblPr firstRow="1" bandRow="1">
                <a:tableStyleId>{5C22544A-7EE6-4342-B048-85BDC9FD1C3A}</a:tableStyleId>
              </a:tblPr>
              <a:tblGrid>
                <a:gridCol w="1802235">
                  <a:extLst>
                    <a:ext uri="{9D8B030D-6E8A-4147-A177-3AD203B41FA5}">
                      <a16:colId xmlns:a16="http://schemas.microsoft.com/office/drawing/2014/main" val="3583770891"/>
                    </a:ext>
                  </a:extLst>
                </a:gridCol>
                <a:gridCol w="1437877">
                  <a:extLst>
                    <a:ext uri="{9D8B030D-6E8A-4147-A177-3AD203B41FA5}">
                      <a16:colId xmlns:a16="http://schemas.microsoft.com/office/drawing/2014/main" val="1276116030"/>
                    </a:ext>
                  </a:extLst>
                </a:gridCol>
                <a:gridCol w="1443517">
                  <a:extLst>
                    <a:ext uri="{9D8B030D-6E8A-4147-A177-3AD203B41FA5}">
                      <a16:colId xmlns:a16="http://schemas.microsoft.com/office/drawing/2014/main" val="2096923049"/>
                    </a:ext>
                  </a:extLst>
                </a:gridCol>
              </a:tblGrid>
              <a:tr h="40116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0436">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0.0</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2</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04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204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0.678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0436">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0436">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1090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2</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0436">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1</a:t>
                      </a:r>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0,0</a:t>
                      </a:r>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0436">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0,0</a:t>
                      </a:r>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0436">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атмосфералық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ауаның</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30 қараша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2023 жыл </a:t>
            </a:r>
            <a:r>
              <a:rPr lang="ru-RU" altLang="ru-RU" sz="1100" b="1" dirty="0">
                <a:latin typeface="Times New Roman" panose="02020603050405020304" pitchFamily="18" charset="0"/>
                <a:cs typeface="Times New Roman" panose="02020603050405020304" pitchFamily="18" charset="0"/>
              </a:rPr>
              <a:t>1</a:t>
            </a:r>
            <a:r>
              <a:rPr lang="en-US"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желтоқсанға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2023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30</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қараша</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20-дан </a:t>
            </a:r>
            <a:r>
              <a:rPr lang="kk-KZ" altLang="ru-RU" sz="1100" b="1" dirty="0">
                <a:solidFill>
                  <a:srgbClr val="000000"/>
                </a:solidFill>
                <a:latin typeface="Times New Roman" panose="02020603050405020304" pitchFamily="18" charset="0"/>
                <a:cs typeface="Times New Roman" panose="02020603050405020304" pitchFamily="18" charset="0"/>
              </a:rPr>
              <a:t>1 желтоқсан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20-ға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a:solidFill>
                  <a:prstClr val="black"/>
                </a:solidFill>
                <a:latin typeface="Times New Roman" pitchFamily="18" charset="0"/>
                <a:cs typeface="Times New Roman" pitchFamily="18" charset="0"/>
              </a:rPr>
              <a:t>. Жел оңтүстік-</a:t>
            </a:r>
            <a:r>
              <a:rPr lang="kk-KZ" sz="1100" dirty="0">
                <a:solidFill>
                  <a:srgbClr val="000000"/>
                </a:solidFill>
                <a:latin typeface="Times New Roman" panose="02020603050405020304" pitchFamily="18" charset="0"/>
                <a:cs typeface="Times New Roman" panose="02020603050405020304" pitchFamily="18" charset="0"/>
                <a:sym typeface="+mn-ea"/>
              </a:rPr>
              <a:t>шығыстан солтүстік-батысқа ауыспалы, күші 9-14 </a:t>
            </a:r>
            <a:r>
              <a:rPr lang="kk-KZ" sz="1100" dirty="0">
                <a:solidFill>
                  <a:prstClr val="black"/>
                </a:solidFill>
                <a:latin typeface="Times New Roman" pitchFamily="18" charset="0"/>
                <a:cs typeface="Times New Roman" pitchFamily="18" charset="0"/>
              </a:rPr>
              <a:t>м/с. Ауа температурасы түнде 6-8, күндіз 10-12жылы.</a:t>
            </a:r>
          </a:p>
          <a:p>
            <a:pPr lvl="0" algn="ctr"/>
            <a:r>
              <a:rPr lang="ru-RU" sz="1100" b="1" dirty="0">
                <a:solidFill>
                  <a:srgbClr val="000000"/>
                </a:solidFill>
                <a:latin typeface="Times New Roman" panose="02020603050405020304" pitchFamily="18" charset="0"/>
                <a:cs typeface="Times New Roman" panose="02020603050405020304" pitchFamily="18" charset="0"/>
              </a:rPr>
              <a:t>2</a:t>
            </a:r>
            <a:r>
              <a:rPr lang="en-US" sz="1100" b="1" dirty="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желтоқсан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2023 ж. </a:t>
            </a:r>
            <a:r>
              <a:rPr lang="kk-KZ" sz="1100" b="1" dirty="0">
                <a:solidFill>
                  <a:srgbClr val="000000"/>
                </a:solidFill>
                <a:latin typeface="Times New Roman" panose="02020603050405020304" pitchFamily="18" charset="0"/>
                <a:cs typeface="Times New Roman" panose="02020603050405020304" pitchFamily="18" charset="0"/>
              </a:rPr>
              <a:t>1 желтоқсан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2023 ж. 2 </a:t>
            </a:r>
            <a:r>
              <a:rPr lang="ru-RU" sz="1100" b="1" dirty="0" err="1">
                <a:solidFill>
                  <a:srgbClr val="000000"/>
                </a:solidFill>
                <a:latin typeface="Times New Roman" panose="02020603050405020304" pitchFamily="18" charset="0"/>
                <a:cs typeface="Times New Roman" panose="02020603050405020304" pitchFamily="18" charset="0"/>
              </a:rPr>
              <a:t>желтоқсан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Көшпелі бұлтты,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солтүстік-батыстан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9-14 м/с</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Ауа</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температурасы</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4-6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Ақтау</a:t>
              </a:r>
              <a:r>
                <a:rPr lang="ru-RU" altLang="ru-RU" sz="1000" i="1" dirty="0">
                  <a:latin typeface="Times New Roman" panose="02020603050405020304" pitchFamily="18" charset="0"/>
                  <a:cs typeface="Times New Roman" panose="02020603050405020304" pitchFamily="18" charset="0"/>
                </a:rPr>
                <a:t>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25513</TotalTime>
  <Words>624</Words>
  <Application>Microsoft Office PowerPoint</Application>
  <PresentationFormat>Лист A4 (210x297 мм)</PresentationFormat>
  <Paragraphs>99</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3114</cp:revision>
  <cp:lastPrinted>2021-07-01T07:38:07Z</cp:lastPrinted>
  <dcterms:created xsi:type="dcterms:W3CDTF">2018-03-27T06:03:00Z</dcterms:created>
  <dcterms:modified xsi:type="dcterms:W3CDTF">2023-11-30T07:09:27Z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