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52113118"/>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№335 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01 желтоқсан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4130" y="3682969"/>
            <a:ext cx="484028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01 </a:t>
            </a:r>
            <a:r>
              <a:rPr lang="ru-RU" altLang="ru-RU" sz="1200" b="1" dirty="0" err="1">
                <a:latin typeface="Times New Roman" panose="02020603050405020304" pitchFamily="18" charset="0"/>
                <a:cs typeface="Times New Roman" panose="02020603050405020304" pitchFamily="18" charset="0"/>
              </a:rPr>
              <a:t>желтоқсан</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1954381"/>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02 </a:t>
            </a:r>
            <a:r>
              <a:rPr lang="ru-RU" sz="1200" b="1" dirty="0" err="1">
                <a:latin typeface="Times New Roman" panose="02020603050405020304" pitchFamily="18" charset="0"/>
                <a:cs typeface="Times New Roman" panose="02020603050405020304" pitchFamily="18" charset="0"/>
              </a:rPr>
              <a:t>желтоқсан</a:t>
            </a:r>
            <a:r>
              <a:rPr lang="kk-KZ" altLang="ru-RU" sz="1200" b="1" dirty="0">
                <a:latin typeface="Times New Roman" panose="02020603050405020304" pitchFamily="18" charset="0"/>
                <a:cs typeface="Times New Roman" panose="02020603050405020304" pitchFamily="18" charset="0"/>
              </a:rPr>
              <a:t>ға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01 желтоқсан </a:t>
            </a:r>
            <a:r>
              <a:rPr lang="ru-RU" altLang="ru-RU" sz="1200" b="1" dirty="0">
                <a:latin typeface="Times New Roman" panose="02020603050405020304" pitchFamily="18" charset="0"/>
                <a:cs typeface="Times New Roman" panose="02020603050405020304" pitchFamily="18" charset="0"/>
              </a:rPr>
              <a:t>21-ден </a:t>
            </a:r>
            <a:r>
              <a:rPr lang="kk-KZ" altLang="ru-RU" sz="1200" b="1" dirty="0">
                <a:latin typeface="Times New Roman" panose="02020603050405020304" pitchFamily="18" charset="0"/>
                <a:cs typeface="Times New Roman" panose="02020603050405020304" pitchFamily="18" charset="0"/>
              </a:rPr>
              <a:t>02 </a:t>
            </a:r>
            <a:r>
              <a:rPr lang="ru-RU" sz="1200" b="1" dirty="0" err="1">
                <a:latin typeface="Times New Roman" panose="02020603050405020304" pitchFamily="18" charset="0"/>
                <a:cs typeface="Times New Roman" panose="02020603050405020304" pitchFamily="18" charset="0"/>
              </a:rPr>
              <a:t>желтоқсан</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Бұлтты, жауын-шашын </a:t>
            </a:r>
            <a:r>
              <a:rPr lang="ru-RU" sz="1200" dirty="0">
                <a:solidFill>
                  <a:prstClr val="black"/>
                </a:solidFill>
                <a:latin typeface="Times New Roman" pitchFamily="18" charset="0"/>
                <a:cs typeface="Times New Roman" pitchFamily="18" charset="0"/>
              </a:rPr>
              <a:t>(</a:t>
            </a:r>
            <a:r>
              <a:rPr lang="kk-KZ" sz="1200" dirty="0">
                <a:solidFill>
                  <a:prstClr val="black"/>
                </a:solidFill>
                <a:latin typeface="Times New Roman" pitchFamily="18" charset="0"/>
                <a:cs typeface="Times New Roman" pitchFamily="18" charset="0"/>
              </a:rPr>
              <a:t>жаңбыр, қар</a:t>
            </a:r>
            <a:r>
              <a:rPr lang="ru-RU" sz="1200" dirty="0">
                <a:solidFill>
                  <a:prstClr val="black"/>
                </a:solidFill>
                <a:latin typeface="Times New Roman" pitchFamily="18" charset="0"/>
                <a:cs typeface="Times New Roman" pitchFamily="18" charset="0"/>
              </a:rPr>
              <a:t>)</a:t>
            </a:r>
            <a:r>
              <a:rPr lang="kk-KZ" sz="1200" dirty="0">
                <a:solidFill>
                  <a:prstClr val="black"/>
                </a:solidFill>
                <a:latin typeface="Times New Roman" pitchFamily="18" charset="0"/>
                <a:cs typeface="Times New Roman" pitchFamily="18" charset="0"/>
              </a:rPr>
              <a:t>. Оңтүстіктен жел соғады, күші 5-10 м/с. Ауа температурасы түнде 0-2° аяз, күндіз 2-4°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100" b="1" dirty="0">
              <a:solidFill>
                <a:srgbClr val="000000"/>
              </a:solidFill>
              <a:latin typeface="Times New Roman" panose="02020603050405020304" pitchFamily="18" charset="0"/>
              <a:cs typeface="Times New Roman" panose="02020603050405020304" pitchFamily="18" charset="0"/>
              <a:sym typeface="+mn-ea"/>
            </a:endParaRPr>
          </a:p>
          <a:p>
            <a:pPr algn="ctr">
              <a:spcBef>
                <a:spcPts val="0"/>
              </a:spcBef>
              <a:defRPr/>
            </a:pPr>
            <a:endParaRPr lang="ru-RU" altLang="ru-RU" sz="12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03 </a:t>
            </a:r>
            <a:r>
              <a:rPr lang="ru-RU" altLang="ru-RU" sz="1200" b="1" dirty="0" err="1">
                <a:latin typeface="Times New Roman" pitchFamily="18" charset="0"/>
                <a:cs typeface="Times New Roman" pitchFamily="18" charset="0"/>
              </a:rPr>
              <a:t>желтоқсанға</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a:latin typeface="Times New Roman" pitchFamily="18" charset="0"/>
                <a:cs typeface="Times New Roman" pitchFamily="18" charset="0"/>
              </a:rPr>
              <a:t>02 </a:t>
            </a:r>
            <a:r>
              <a:rPr lang="ru-RU" sz="1200" b="1" dirty="0" err="1">
                <a:latin typeface="Times New Roman" panose="02020603050405020304" pitchFamily="18" charset="0"/>
                <a:cs typeface="Times New Roman" panose="02020603050405020304" pitchFamily="18" charset="0"/>
              </a:rPr>
              <a:t>желтоқсан</a:t>
            </a:r>
            <a:r>
              <a:rPr lang="kk-KZ"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03 </a:t>
            </a:r>
            <a:r>
              <a:rPr lang="ru-RU" sz="1200" b="1" dirty="0" err="1">
                <a:latin typeface="Times New Roman" panose="02020603050405020304" pitchFamily="18" charset="0"/>
                <a:cs typeface="Times New Roman" panose="02020603050405020304" pitchFamily="18" charset="0"/>
              </a:rPr>
              <a:t>желтоқсан</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Бұлтты, жауын-шашын </a:t>
            </a:r>
            <a:r>
              <a:rPr lang="ru-RU" sz="1200" dirty="0">
                <a:solidFill>
                  <a:prstClr val="black"/>
                </a:solidFill>
                <a:latin typeface="Times New Roman" pitchFamily="18" charset="0"/>
                <a:cs typeface="Times New Roman" pitchFamily="18" charset="0"/>
              </a:rPr>
              <a:t>(</a:t>
            </a:r>
            <a:r>
              <a:rPr lang="kk-KZ" sz="1200" dirty="0">
                <a:solidFill>
                  <a:prstClr val="black"/>
                </a:solidFill>
                <a:latin typeface="Times New Roman" pitchFamily="18" charset="0"/>
                <a:cs typeface="Times New Roman" pitchFamily="18" charset="0"/>
              </a:rPr>
              <a:t>жаңбыр, қар</a:t>
            </a:r>
            <a:r>
              <a:rPr lang="ru-RU" sz="1200" dirty="0">
                <a:solidFill>
                  <a:prstClr val="black"/>
                </a:solidFill>
                <a:latin typeface="Times New Roman" pitchFamily="18" charset="0"/>
                <a:cs typeface="Times New Roman" pitchFamily="18" charset="0"/>
              </a:rPr>
              <a:t>)</a:t>
            </a:r>
            <a:r>
              <a:rPr lang="kk-KZ" sz="1200" dirty="0">
                <a:solidFill>
                  <a:prstClr val="black"/>
                </a:solidFill>
                <a:latin typeface="Times New Roman" pitchFamily="18" charset="0"/>
                <a:cs typeface="Times New Roman" pitchFamily="18" charset="0"/>
              </a:rPr>
              <a:t>. </a:t>
            </a:r>
            <a:r>
              <a:rPr lang="kk-KZ" sz="1200">
                <a:solidFill>
                  <a:prstClr val="black"/>
                </a:solidFill>
                <a:latin typeface="Times New Roman" pitchFamily="18" charset="0"/>
                <a:cs typeface="Times New Roman" pitchFamily="18" charset="0"/>
              </a:rPr>
              <a:t>Оңтүстік-шығыстан </a:t>
            </a:r>
            <a:r>
              <a:rPr lang="kk-KZ" sz="1200" dirty="0">
                <a:solidFill>
                  <a:prstClr val="black"/>
                </a:solidFill>
                <a:latin typeface="Times New Roman" pitchFamily="18" charset="0"/>
                <a:cs typeface="Times New Roman" pitchFamily="18" charset="0"/>
              </a:rPr>
              <a:t>жел соғады, </a:t>
            </a:r>
            <a:r>
              <a:rPr lang="kk-KZ" sz="1200">
                <a:solidFill>
                  <a:prstClr val="black"/>
                </a:solidFill>
                <a:latin typeface="Times New Roman" pitchFamily="18" charset="0"/>
                <a:cs typeface="Times New Roman" pitchFamily="18" charset="0"/>
              </a:rPr>
              <a:t>күші 5-10 </a:t>
            </a:r>
            <a:r>
              <a:rPr lang="kk-KZ" sz="1200" dirty="0">
                <a:solidFill>
                  <a:prstClr val="black"/>
                </a:solidFill>
                <a:latin typeface="Times New Roman" pitchFamily="18" charset="0"/>
                <a:cs typeface="Times New Roman" pitchFamily="18" charset="0"/>
              </a:rPr>
              <a:t>м/с. Ауа температурасы 0-2° 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5044189" y="2303038"/>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46873" y="3260173"/>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2"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702661025"/>
              </p:ext>
            </p:extLst>
          </p:nvPr>
        </p:nvGraphicFramePr>
        <p:xfrm>
          <a:off x="5018548" y="4144634"/>
          <a:ext cx="4691064" cy="223450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692656">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ас2у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319902">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29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0,057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2483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0,497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0,026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a:solidFill>
                            <a:srgbClr val="000000"/>
                          </a:solidFill>
                          <a:effectLst/>
                          <a:latin typeface="Times New Roman" panose="02020603050405020304" pitchFamily="18" charset="0"/>
                        </a:rPr>
                        <a:t>1,125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32572" y="5932027"/>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Жиембаева</a:t>
            </a:r>
            <a:r>
              <a:rPr lang="ru-RU" altLang="ru-RU" sz="1200" b="1" i="1" dirty="0">
                <a:solidFill>
                  <a:srgbClr val="000000"/>
                </a:solidFill>
                <a:latin typeface="Times New Roman" panose="02020603050405020304" pitchFamily="18" charset="0"/>
                <a:cs typeface="Times New Roman" panose="02020603050405020304" pitchFamily="18" charset="0"/>
              </a:rPr>
              <a:t> Д.А. /  Эрнст Л.В.</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val="20000"/>
                    </a:ext>
                  </a:extLst>
                </a:gridCol>
                <a:gridCol w="3051583">
                  <a:extLst>
                    <a:ext uri="{9D8B030D-6E8A-4147-A177-3AD203B41FA5}">
                      <a16:colId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0,19 ≤ 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val="20000"/>
                    </a:ext>
                  </a:extLst>
                </a:gridCol>
                <a:gridCol w="2056680">
                  <a:extLst>
                    <a:ext uri="{9D8B030D-6E8A-4147-A177-3AD203B41FA5}">
                      <a16:colId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18195</TotalTime>
  <Words>604</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2984</cp:revision>
  <cp:lastPrinted>2021-07-01T03:56:27Z</cp:lastPrinted>
  <dcterms:created xsi:type="dcterms:W3CDTF">2018-03-27T06:03:00Z</dcterms:created>
  <dcterms:modified xsi:type="dcterms:W3CDTF">2023-12-01T07:11:46Z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