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148534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60098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05 </a:t>
            </a:r>
            <a:r>
              <a:rPr lang="kk-KZ" altLang="ru-RU" sz="1200" b="1" dirty="0">
                <a:solidFill>
                  <a:srgbClr val="000000"/>
                </a:solidFill>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04 </a:t>
            </a:r>
            <a:r>
              <a:rPr lang="kk-KZ" altLang="ru-RU" sz="1200" b="1" dirty="0">
                <a:solidFill>
                  <a:srgbClr val="000000"/>
                </a:solidFill>
                <a:latin typeface="Times New Roman" panose="02020603050405020304" pitchFamily="18" charset="0"/>
                <a:cs typeface="Times New Roman" panose="02020603050405020304" pitchFamily="18" charset="0"/>
              </a:rPr>
              <a:t>желтоқсан</a:t>
            </a:r>
            <a:r>
              <a:rPr lang="kk-KZ" sz="1200" b="1" dirty="0">
                <a:solidFill>
                  <a:srgbClr val="000000"/>
                </a:solidFill>
                <a:latin typeface="Times New Roman" panose="02020603050405020304" pitchFamily="18" charset="0"/>
                <a:cs typeface="Times New Roman" panose="02020603050405020304" pitchFamily="18" charset="0"/>
              </a:rPr>
              <a:t>ның </a:t>
            </a:r>
            <a:r>
              <a:rPr lang="ru-RU" sz="1200" b="1" dirty="0">
                <a:solidFill>
                  <a:srgbClr val="000000"/>
                </a:solidFill>
                <a:latin typeface="Times New Roman" panose="02020603050405020304" pitchFamily="18" charset="0"/>
                <a:cs typeface="Times New Roman" panose="02020603050405020304" pitchFamily="18" charset="0"/>
              </a:rPr>
              <a:t>сағ.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05 </a:t>
            </a:r>
            <a:r>
              <a:rPr lang="kk-KZ" altLang="ru-RU" sz="1200" b="1" dirty="0">
                <a:solidFill>
                  <a:srgbClr val="000000"/>
                </a:solidFill>
                <a:latin typeface="Times New Roman" panose="02020603050405020304" pitchFamily="18" charset="0"/>
                <a:cs typeface="Times New Roman" panose="02020603050405020304" pitchFamily="18" charset="0"/>
              </a:rPr>
              <a:t>желтоқсан</a:t>
            </a:r>
            <a:r>
              <a:rPr lang="kk-KZ" sz="1200" b="1" dirty="0">
                <a:solidFill>
                  <a:srgbClr val="000000"/>
                </a:solidFill>
                <a:latin typeface="Times New Roman" panose="02020603050405020304" pitchFamily="18" charset="0"/>
                <a:cs typeface="Times New Roman" panose="02020603050405020304" pitchFamily="18" charset="0"/>
              </a:rPr>
              <a:t>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21-ға дейін </a:t>
            </a:r>
          </a:p>
          <a:p>
            <a:pPr indent="182563" algn="just"/>
            <a:r>
              <a:rPr lang="kk-KZ" sz="1200" dirty="0">
                <a:solidFill>
                  <a:prstClr val="black"/>
                </a:solidFill>
                <a:latin typeface="Times New Roman" pitchFamily="18" charset="0"/>
                <a:cs typeface="Times New Roman" pitchFamily="18" charset="0"/>
              </a:rPr>
              <a:t>Бұлтты, түнде жауын-шашын, күндіз аздаған жауын-шашын (жаңбыр, қар</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жауады, көктайғақ күтіледі. Түнде </a:t>
            </a:r>
            <a:r>
              <a:rPr lang="ru-RU" sz="1200" dirty="0" err="1">
                <a:solidFill>
                  <a:prstClr val="black"/>
                </a:solidFill>
                <a:latin typeface="Times New Roman" panose="02020603050405020304" pitchFamily="18" charset="0"/>
                <a:cs typeface="Times New Roman" pitchFamily="18" charset="0"/>
              </a:rPr>
              <a:t>ж</a:t>
            </a:r>
            <a:r>
              <a:rPr lang="ru-RU" sz="1200" dirty="0" err="1">
                <a:effectLst/>
                <a:latin typeface="Times New Roman" panose="02020603050405020304" pitchFamily="18" charset="0"/>
                <a:ea typeface="Times New Roman" panose="02020603050405020304" pitchFamily="18" charset="0"/>
              </a:rPr>
              <a:t>аяу</a:t>
            </a:r>
            <a:r>
              <a:rPr lang="ru-RU" sz="1200" dirty="0">
                <a:effectLst/>
                <a:latin typeface="Times New Roman" panose="02020603050405020304" pitchFamily="18" charset="0"/>
                <a:ea typeface="Times New Roman" panose="02020603050405020304" pitchFamily="18" charset="0"/>
              </a:rPr>
              <a:t> б</a:t>
            </a:r>
            <a:r>
              <a:rPr lang="kk-KZ" sz="1200" dirty="0">
                <a:effectLst/>
                <a:latin typeface="Times New Roman" panose="02020603050405020304" pitchFamily="18" charset="0"/>
                <a:ea typeface="Times New Roman" panose="02020603050405020304" pitchFamily="18" charset="0"/>
              </a:rPr>
              <a:t>ұрқас</a:t>
            </a:r>
            <a:r>
              <a:rPr lang="ru-RU" sz="1200" dirty="0" err="1">
                <a:effectLst/>
                <a:latin typeface="Times New Roman" panose="02020603050405020304" pitchFamily="18" charset="0"/>
                <a:ea typeface="Times New Roman" panose="02020603050405020304" pitchFamily="18" charset="0"/>
              </a:rPr>
              <a:t>ын</a:t>
            </a:r>
            <a:r>
              <a:rPr lang="kk-KZ" sz="1200" dirty="0">
                <a:solidFill>
                  <a:prstClr val="black"/>
                </a:solidFill>
                <a:latin typeface="Times New Roman" pitchFamily="18" charset="0"/>
                <a:cs typeface="Times New Roman" pitchFamily="18" charset="0"/>
              </a:rPr>
              <a:t> күтіледі. Жел 9-14, түнде және таңертең екпіні 15-20 м/с. Ауа температурасы түнде 10-12 аяз, күндіз 2-4  жылы болады.</a:t>
            </a:r>
          </a:p>
          <a:p>
            <a:pPr lvl="0" indent="182563" algn="ct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06 желтоқсанға</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2023 ж. 05 </a:t>
            </a:r>
            <a:r>
              <a:rPr lang="kk-KZ" altLang="ru-RU" sz="1200" b="1" dirty="0">
                <a:solidFill>
                  <a:srgbClr val="000000"/>
                </a:solidFill>
                <a:latin typeface="Times New Roman" panose="02020603050405020304" pitchFamily="18" charset="0"/>
                <a:cs typeface="Times New Roman" panose="02020603050405020304" pitchFamily="18" charset="0"/>
              </a:rPr>
              <a:t>желтоқсан</a:t>
            </a:r>
            <a:r>
              <a:rPr lang="kk-KZ" sz="1200" b="1" dirty="0">
                <a:solidFill>
                  <a:srgbClr val="000000"/>
                </a:solidFill>
                <a:latin typeface="Times New Roman" panose="02020603050405020304" pitchFamily="18" charset="0"/>
                <a:cs typeface="Times New Roman" panose="02020603050405020304" pitchFamily="18" charset="0"/>
              </a:rPr>
              <a:t>ның </a:t>
            </a:r>
            <a:r>
              <a:rPr lang="ru-RU" sz="1200" b="1" dirty="0">
                <a:solidFill>
                  <a:srgbClr val="000000"/>
                </a:solidFill>
                <a:latin typeface="Times New Roman" panose="02020603050405020304" pitchFamily="18" charset="0"/>
                <a:cs typeface="Times New Roman" panose="02020603050405020304" pitchFamily="18" charset="0"/>
              </a:rPr>
              <a:t>сағ.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06 желто</a:t>
            </a:r>
            <a:r>
              <a:rPr lang="kk-KZ" sz="1200" b="1" dirty="0">
                <a:solidFill>
                  <a:srgbClr val="000000"/>
                </a:solidFill>
                <a:latin typeface="Times New Roman" panose="02020603050405020304" pitchFamily="18" charset="0"/>
                <a:cs typeface="Times New Roman" panose="02020603050405020304" pitchFamily="18" charset="0"/>
              </a:rPr>
              <a:t>қсанның</a:t>
            </a:r>
          </a:p>
          <a:p>
            <a:pPr indent="182563" algn="ctr"/>
            <a:r>
              <a:rPr lang="ru-RU" sz="1200" b="1" dirty="0">
                <a:solidFill>
                  <a:srgbClr val="000000"/>
                </a:solidFill>
                <a:latin typeface="Times New Roman" panose="02020603050405020304" pitchFamily="18" charset="0"/>
                <a:cs typeface="Times New Roman" panose="02020603050405020304" pitchFamily="18" charset="0"/>
              </a:rPr>
              <a:t>сағ. 09-ға дейін</a:t>
            </a:r>
          </a:p>
          <a:p>
            <a:pPr indent="182563" algn="just"/>
            <a:r>
              <a:rPr lang="kk-KZ" sz="1200" dirty="0">
                <a:solidFill>
                  <a:prstClr val="black"/>
                </a:solidFill>
                <a:latin typeface="Times New Roman" pitchFamily="18" charset="0"/>
                <a:cs typeface="Times New Roman" pitchFamily="18" charset="0"/>
              </a:rPr>
              <a:t>Бұлтты, қар жауады. Жел 7-12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11-13 аяз болады.</a:t>
            </a:r>
          </a:p>
          <a:p>
            <a:pPr indent="182563" algn="just"/>
            <a:endParaRPr lang="kk-KZ" sz="1200" dirty="0">
              <a:solidFill>
                <a:prstClr val="black"/>
              </a:solidFill>
              <a:latin typeface="Times New Roman" pitchFamily="18" charset="0"/>
              <a:cs typeface="Times New Roman" pitchFamily="18" charset="0"/>
            </a:endParaRPr>
          </a:p>
          <a:p>
            <a:pPr indent="182563" algn="just"/>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endParaRPr lang="kk-KZ" sz="1200" dirty="0">
              <a:solidFill>
                <a:prstClr val="black"/>
              </a:solidFill>
              <a:latin typeface="Times New Roman" pitchFamily="18" charset="0"/>
              <a:cs typeface="Times New Roman"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a:p>
            <a:pPr indent="182563"/>
            <a:endParaRPr lang="kk-KZ"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04813044"/>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92</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0.574</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115</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0.383</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80</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0.159</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413</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0.083</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4142" y="3768314"/>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04 </a:t>
            </a:r>
            <a:r>
              <a:rPr lang="kk-KZ" altLang="ru-RU" sz="1200" b="1" dirty="0">
                <a:solidFill>
                  <a:srgbClr val="000000"/>
                </a:solidFill>
                <a:latin typeface="Times New Roman" panose="02020603050405020304" pitchFamily="18" charset="0"/>
                <a:cs typeface="Times New Roman" panose="02020603050405020304" pitchFamily="18" charset="0"/>
              </a:rPr>
              <a:t>желтоқсандағы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4921942" y="3676581"/>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дәрежелі ҚМЖ ескертуі жоқ</a:t>
            </a:r>
          </a:p>
        </p:txBody>
      </p:sp>
      <p:sp>
        <p:nvSpPr>
          <p:cNvPr id="16" name="TextBox 15">
            <a:extLst>
              <a:ext uri="{FF2B5EF4-FFF2-40B4-BE49-F238E27FC236}">
                <a16:creationId xmlns:a16="http://schemas.microsoft.com/office/drawing/2014/main" id="{219F480D-998F-4C90-88B5-0766F41E5619}"/>
              </a:ext>
            </a:extLst>
          </p:cNvPr>
          <p:cNvSpPr txBox="1"/>
          <p:nvPr/>
        </p:nvSpPr>
        <p:spPr>
          <a:xfrm>
            <a:off x="5010280" y="2879464"/>
            <a:ext cx="4554013" cy="276999"/>
          </a:xfrm>
          <a:prstGeom prst="rect">
            <a:avLst/>
          </a:prstGeom>
          <a:noFill/>
        </p:spPr>
        <p:txBody>
          <a:bodyPr wrap="square">
            <a:spAutoFit/>
          </a:bodyPr>
          <a:lstStyle/>
          <a:p>
            <a:pPr indent="185738" algn="just">
              <a:defRPr/>
            </a:pPr>
            <a:r>
              <a:rPr lang="kk-KZ" altLang="en-US" sz="1200" dirty="0">
                <a:solidFill>
                  <a:schemeClr val="tx1"/>
                </a:solidFill>
                <a:latin typeface="Times New Roman" pitchFamily="18" charset="0"/>
                <a:cs typeface="Times New Roman" pitchFamily="18" charset="0"/>
                <a:sym typeface="+mn-ea"/>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15640</TotalTime>
  <Words>579</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2867</cp:revision>
  <cp:lastPrinted>2021-07-01T07:38:07Z</cp:lastPrinted>
  <dcterms:created xsi:type="dcterms:W3CDTF">2018-03-27T06:03:00Z</dcterms:created>
  <dcterms:modified xsi:type="dcterms:W3CDTF">2023-12-04T07:04:33Z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