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495300" y="92074"/>
            <a:ext cx="8915400" cy="1508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3" name="Body Level One…"/>
          <p:cNvSpPr txBox="1">
            <a:spLocks noGrp="1"/>
          </p:cNvSpPr>
          <p:nvPr>
            <p:ph type="body" idx="1"/>
          </p:nvPr>
        </p:nvSpPr>
        <p:spPr>
          <a:xfrm>
            <a:off x="495300" y="1600200"/>
            <a:ext cx="8915400" cy="5257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6" y="6414760"/>
            <a:ext cx="258624" cy="248305"/>
          </a:xfrm>
          <a:prstGeom prst="rect">
            <a:avLst/>
          </a:prstGeom>
          <a:ln w="12700">
            <a:miter lim="400000"/>
          </a:ln>
        </p:spPr>
        <p:txBody>
          <a:bodyPr wrap="none" lIns="45719" rIns="45719"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4572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9144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13716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18288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26924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6pPr>
      <a:lvl7pPr marL="31496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7pPr>
      <a:lvl8pPr marL="36068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8pPr>
      <a:lvl9pPr marL="40640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21" name="Line"/>
          <p:cNvSpPr/>
          <p:nvPr/>
        </p:nvSpPr>
        <p:spPr>
          <a:xfrm>
            <a:off x="4937125" y="115887"/>
            <a:ext cx="15876" cy="6624639"/>
          </a:xfrm>
          <a:prstGeom prst="line">
            <a:avLst/>
          </a:prstGeom>
          <a:ln>
            <a:solidFill>
              <a:srgbClr val="4A7EBB"/>
            </a:solidFill>
          </a:ln>
        </p:spPr>
        <p:txBody>
          <a:bodyPr lIns="45719" rIns="45719"/>
          <a:lstStyle/>
          <a:p>
            <a:endParaRPr/>
          </a:p>
        </p:txBody>
      </p:sp>
      <p:graphicFrame>
        <p:nvGraphicFramePr>
          <p:cNvPr id="22" name="Table"/>
          <p:cNvGraphicFramePr/>
          <p:nvPr/>
        </p:nvGraphicFramePr>
        <p:xfrm>
          <a:off x="344487"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b="1" i="1">
                          <a:solidFill>
                            <a:srgbClr val="002060"/>
                          </a:solidFill>
                          <a:latin typeface="Times New Roman"/>
                          <a:ea typeface="Times New Roman"/>
                          <a:cs typeface="Times New Roman"/>
                          <a:sym typeface="Times New Roman"/>
                        </a:defRPr>
                      </a:pPr>
                      <a: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7" y="215900"/>
            <a:ext cx="4732973" cy="6818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558364508"/>
              </p:ext>
            </p:extLst>
          </p:nvPr>
        </p:nvGraphicFramePr>
        <p:xfrm>
          <a:off x="307975" y="2500312"/>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210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2024 </a:t>
                      </a:r>
                      <a:r>
                        <a:rPr dirty="0" err="1"/>
                        <a:t>жыл</a:t>
                      </a:r>
                      <a:r>
                        <a:rPr dirty="0"/>
                        <a:t> 28 </a:t>
                      </a:r>
                      <a:r>
                        <a:rPr dirty="0" err="1"/>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7"/>
            <a:ext cx="4710748" cy="233397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200" b="1">
                <a:latin typeface="Times New Roman"/>
                <a:ea typeface="Times New Roman"/>
                <a:cs typeface="Times New Roman"/>
                <a:sym typeface="Times New Roman"/>
              </a:defRPr>
            </a:pPr>
            <a:r>
              <a:rPr dirty="0" err="1"/>
              <a:t>Астана</a:t>
            </a:r>
            <a:r>
              <a:rPr dirty="0"/>
              <a:t> </a:t>
            </a:r>
            <a:r>
              <a:rPr dirty="0" err="1"/>
              <a:t>қаласы</a:t>
            </a:r>
            <a:r>
              <a:rPr dirty="0"/>
              <a:t>  </a:t>
            </a:r>
            <a:r>
              <a:rPr dirty="0" err="1"/>
              <a:t>бойынша</a:t>
            </a:r>
            <a:r>
              <a:rPr dirty="0"/>
              <a:t> </a:t>
            </a:r>
            <a:r>
              <a:rPr dirty="0" err="1"/>
              <a:t>ауа-райы</a:t>
            </a:r>
            <a:r>
              <a:rPr dirty="0"/>
              <a:t> </a:t>
            </a:r>
            <a:r>
              <a:rPr dirty="0" err="1"/>
              <a:t>болжамы</a:t>
            </a:r>
            <a:r>
              <a:rPr dirty="0"/>
              <a:t> </a:t>
            </a:r>
          </a:p>
          <a:p>
            <a:pPr algn="ctr">
              <a:defRPr sz="1200" b="1">
                <a:latin typeface="Times New Roman"/>
                <a:ea typeface="Times New Roman"/>
                <a:cs typeface="Times New Roman"/>
                <a:sym typeface="Times New Roman"/>
              </a:defRPr>
            </a:pPr>
            <a:r>
              <a:rPr dirty="0"/>
              <a:t>202</a:t>
            </a:r>
            <a:r>
              <a:rPr lang="kk-KZ" dirty="0"/>
              <a:t>4</a:t>
            </a:r>
            <a:r>
              <a:rPr dirty="0"/>
              <a:t> </a:t>
            </a:r>
            <a:r>
              <a:rPr dirty="0" err="1"/>
              <a:t>жылғы</a:t>
            </a:r>
            <a:r>
              <a:rPr dirty="0"/>
              <a:t> </a:t>
            </a:r>
            <a:r>
              <a:rPr lang="kk-KZ" dirty="0"/>
              <a:t>29 шілде</a:t>
            </a:r>
            <a:endParaRPr dirty="0"/>
          </a:p>
          <a:p>
            <a:pPr algn="ctr">
              <a:defRPr sz="1200" b="1">
                <a:latin typeface="Times New Roman"/>
                <a:ea typeface="Times New Roman"/>
                <a:cs typeface="Times New Roman"/>
                <a:sym typeface="Times New Roman"/>
              </a:defRPr>
            </a:pPr>
            <a:r>
              <a:rPr lang="kk-KZ" dirty="0"/>
              <a:t>28 шілде </a:t>
            </a:r>
            <a:r>
              <a:rPr dirty="0" err="1"/>
              <a:t>сағ</a:t>
            </a:r>
            <a:r>
              <a:rPr dirty="0"/>
              <a:t>. 2</a:t>
            </a:r>
            <a:r>
              <a:rPr lang="kk-KZ" dirty="0"/>
              <a:t>0</a:t>
            </a:r>
            <a:r>
              <a:rPr dirty="0"/>
              <a:t>-д</a:t>
            </a:r>
            <a:r>
              <a:rPr lang="kk-KZ" dirty="0"/>
              <a:t>а</a:t>
            </a:r>
            <a:r>
              <a:rPr dirty="0"/>
              <a:t>н </a:t>
            </a:r>
            <a:r>
              <a:rPr lang="kk-KZ" dirty="0"/>
              <a:t>29 шілде </a:t>
            </a:r>
            <a:r>
              <a:rPr dirty="0" err="1"/>
              <a:t>сағ</a:t>
            </a:r>
            <a:r>
              <a:rPr dirty="0"/>
              <a:t>. 2</a:t>
            </a:r>
            <a:r>
              <a:rPr lang="kk-KZ" dirty="0"/>
              <a:t>0</a:t>
            </a:r>
            <a:r>
              <a:rPr dirty="0"/>
              <a:t>-</a:t>
            </a:r>
            <a:r>
              <a:rPr lang="kk-KZ" dirty="0"/>
              <a:t>ға</a:t>
            </a:r>
            <a:r>
              <a:rPr dirty="0"/>
              <a:t> </a:t>
            </a:r>
            <a:r>
              <a:rPr dirty="0" err="1"/>
              <a:t>дейін</a:t>
            </a:r>
            <a:endParaRPr dirty="0"/>
          </a:p>
          <a:p>
            <a:pPr indent="180975" algn="just">
              <a:defRPr sz="1200">
                <a:latin typeface="Times New Roman"/>
                <a:ea typeface="Times New Roman"/>
                <a:cs typeface="Times New Roman"/>
                <a:sym typeface="Times New Roman"/>
              </a:defRPr>
            </a:pPr>
            <a:r>
              <a:rPr dirty="0" err="1"/>
              <a:t>Көшпелі</a:t>
            </a:r>
            <a:r>
              <a:rPr dirty="0"/>
              <a:t> </a:t>
            </a:r>
            <a:r>
              <a:rPr dirty="0" err="1"/>
              <a:t>бұлтты</a:t>
            </a:r>
            <a:r>
              <a:rPr dirty="0"/>
              <a:t>, </a:t>
            </a:r>
            <a:r>
              <a:rPr lang="kk-KZ" dirty="0"/>
              <a:t>күндіз аздаған жабыр, найзағай</a:t>
            </a:r>
            <a:r>
              <a:rPr dirty="0"/>
              <a:t>. </a:t>
            </a:r>
            <a:r>
              <a:rPr lang="kk-KZ" dirty="0"/>
              <a:t>Оңтүстік-батыстан жел соғады, күші түнде</a:t>
            </a:r>
            <a:r>
              <a:rPr dirty="0"/>
              <a:t> </a:t>
            </a:r>
            <a:r>
              <a:rPr lang="kk-KZ" dirty="0"/>
              <a:t>3-8, күндіз 9-14</a:t>
            </a:r>
            <a:r>
              <a:rPr dirty="0"/>
              <a:t> м/с. </a:t>
            </a:r>
            <a:r>
              <a:rPr dirty="0" err="1"/>
              <a:t>Ауаның</a:t>
            </a:r>
            <a:r>
              <a:rPr dirty="0"/>
              <a:t> </a:t>
            </a:r>
            <a:r>
              <a:rPr dirty="0" err="1"/>
              <a:t>температурасы</a:t>
            </a:r>
            <a:r>
              <a:rPr dirty="0"/>
              <a:t> </a:t>
            </a:r>
            <a:r>
              <a:rPr dirty="0" err="1"/>
              <a:t>түнде</a:t>
            </a:r>
            <a:r>
              <a:rPr dirty="0"/>
              <a:t> </a:t>
            </a:r>
            <a:r>
              <a:rPr lang="kk-KZ" dirty="0"/>
              <a:t>11-13</a:t>
            </a:r>
            <a:r>
              <a:rPr dirty="0"/>
              <a:t>, </a:t>
            </a:r>
            <a:r>
              <a:rPr dirty="0" err="1"/>
              <a:t>күндіз</a:t>
            </a:r>
            <a:r>
              <a:rPr dirty="0"/>
              <a:t>  </a:t>
            </a:r>
            <a:r>
              <a:rPr lang="kk-KZ" dirty="0"/>
              <a:t>25-27</a:t>
            </a:r>
            <a:r>
              <a:rPr dirty="0"/>
              <a:t> </a:t>
            </a:r>
            <a:r>
              <a:rPr dirty="0" err="1"/>
              <a:t>градус</a:t>
            </a:r>
            <a:r>
              <a:rPr dirty="0"/>
              <a:t> </a:t>
            </a:r>
            <a:r>
              <a:rPr dirty="0" err="1"/>
              <a:t>жылы</a:t>
            </a:r>
            <a:r>
              <a:rPr dirty="0"/>
              <a:t> </a:t>
            </a:r>
            <a:r>
              <a:rPr dirty="0" err="1"/>
              <a:t>болады</a:t>
            </a:r>
            <a:r>
              <a:rPr dirty="0"/>
              <a:t>.</a:t>
            </a:r>
            <a:endParaRPr lang="kk-KZ" dirty="0"/>
          </a:p>
          <a:p>
            <a:pPr algn="just">
              <a:defRPr sz="1200">
                <a:latin typeface="Times New Roman"/>
                <a:ea typeface="Times New Roman"/>
                <a:cs typeface="Times New Roman"/>
                <a:sym typeface="Times New Roman"/>
              </a:defRPr>
            </a:pPr>
            <a:endParaRPr dirty="0"/>
          </a:p>
          <a:p>
            <a:pPr algn="ctr">
              <a:defRPr sz="1200" b="1">
                <a:latin typeface="Times New Roman"/>
                <a:ea typeface="Times New Roman"/>
                <a:cs typeface="Times New Roman"/>
                <a:sym typeface="Times New Roman"/>
              </a:defRPr>
            </a:pPr>
            <a:r>
              <a:rPr dirty="0"/>
              <a:t>202</a:t>
            </a:r>
            <a:r>
              <a:rPr lang="kk-KZ" dirty="0"/>
              <a:t>4</a:t>
            </a:r>
            <a:r>
              <a:rPr dirty="0"/>
              <a:t> </a:t>
            </a:r>
            <a:r>
              <a:rPr dirty="0" err="1"/>
              <a:t>жылғы</a:t>
            </a:r>
            <a:r>
              <a:rPr dirty="0"/>
              <a:t> </a:t>
            </a:r>
            <a:r>
              <a:rPr lang="kk-KZ" dirty="0"/>
              <a:t>30 шілде</a:t>
            </a:r>
            <a:endParaRPr dirty="0"/>
          </a:p>
          <a:p>
            <a:pPr algn="ctr">
              <a:defRPr sz="1200" b="1">
                <a:latin typeface="Times New Roman"/>
                <a:ea typeface="Times New Roman"/>
                <a:cs typeface="Times New Roman"/>
                <a:sym typeface="Times New Roman"/>
              </a:defRPr>
            </a:pPr>
            <a:r>
              <a:rPr lang="kk-KZ" dirty="0"/>
              <a:t>29 шілде </a:t>
            </a:r>
            <a:r>
              <a:rPr dirty="0" err="1"/>
              <a:t>сағ</a:t>
            </a:r>
            <a:r>
              <a:rPr dirty="0"/>
              <a:t>. 2</a:t>
            </a:r>
            <a:r>
              <a:rPr lang="kk-KZ" dirty="0"/>
              <a:t>0</a:t>
            </a:r>
            <a:r>
              <a:rPr dirty="0"/>
              <a:t>-д</a:t>
            </a:r>
            <a:r>
              <a:rPr lang="kk-KZ" dirty="0"/>
              <a:t>а</a:t>
            </a:r>
            <a:r>
              <a:rPr dirty="0"/>
              <a:t>н </a:t>
            </a:r>
            <a:r>
              <a:rPr lang="kk-KZ" dirty="0"/>
              <a:t>30 шілде </a:t>
            </a:r>
            <a:r>
              <a:rPr dirty="0" err="1"/>
              <a:t>сағ</a:t>
            </a:r>
            <a:r>
              <a:rPr dirty="0"/>
              <a:t>. 0</a:t>
            </a:r>
            <a:r>
              <a:rPr lang="kk-KZ" dirty="0"/>
              <a:t>8</a:t>
            </a:r>
            <a:r>
              <a:rPr dirty="0"/>
              <a:t>-</a:t>
            </a:r>
            <a:r>
              <a:rPr lang="kk-KZ" dirty="0"/>
              <a:t>ге</a:t>
            </a:r>
            <a:r>
              <a:rPr dirty="0"/>
              <a:t> </a:t>
            </a:r>
            <a:r>
              <a:rPr dirty="0" err="1"/>
              <a:t>дейін</a:t>
            </a:r>
            <a:endParaRPr dirty="0"/>
          </a:p>
          <a:p>
            <a:pPr indent="180975" algn="just">
              <a:spcBef>
                <a:spcPts val="200"/>
              </a:spcBef>
              <a:defRPr sz="1200">
                <a:latin typeface="Times New Roman"/>
                <a:ea typeface="Times New Roman"/>
                <a:cs typeface="Times New Roman"/>
                <a:sym typeface="Times New Roman"/>
              </a:defRPr>
            </a:pPr>
            <a:r>
              <a:rPr dirty="0" err="1"/>
              <a:t>Көшпелі</a:t>
            </a:r>
            <a:r>
              <a:rPr dirty="0"/>
              <a:t> </a:t>
            </a:r>
            <a:r>
              <a:rPr dirty="0" err="1"/>
              <a:t>бұлтты</a:t>
            </a:r>
            <a:r>
              <a:rPr dirty="0"/>
              <a:t>, </a:t>
            </a:r>
            <a:r>
              <a:rPr dirty="0" err="1"/>
              <a:t>жауын-шашынсыз</a:t>
            </a:r>
            <a:r>
              <a:rPr dirty="0"/>
              <a:t>. </a:t>
            </a:r>
            <a:r>
              <a:rPr lang="kk-KZ" dirty="0"/>
              <a:t>Сол</a:t>
            </a:r>
            <a:r>
              <a:rPr dirty="0" err="1"/>
              <a:t>түстік</a:t>
            </a:r>
            <a:r>
              <a:rPr dirty="0"/>
              <a:t>-</a:t>
            </a:r>
            <a:r>
              <a:rPr lang="kk-KZ" dirty="0"/>
              <a:t>батыстан соғатын жел оңтүстік-батысқа ауысады</a:t>
            </a:r>
            <a:r>
              <a:rPr dirty="0"/>
              <a:t>, </a:t>
            </a:r>
            <a:r>
              <a:rPr dirty="0" err="1"/>
              <a:t>күші</a:t>
            </a:r>
            <a:r>
              <a:rPr dirty="0"/>
              <a:t> </a:t>
            </a:r>
            <a:r>
              <a:rPr lang="kk-KZ" dirty="0"/>
              <a:t>9-14 </a:t>
            </a:r>
            <a:r>
              <a:rPr dirty="0"/>
              <a:t>м/с. </a:t>
            </a:r>
            <a:r>
              <a:rPr dirty="0" err="1"/>
              <a:t>Ауаның</a:t>
            </a:r>
            <a:r>
              <a:rPr dirty="0"/>
              <a:t> </a:t>
            </a:r>
            <a:r>
              <a:rPr dirty="0" err="1"/>
              <a:t>температурасы</a:t>
            </a:r>
            <a:r>
              <a:rPr dirty="0"/>
              <a:t>  </a:t>
            </a:r>
            <a:r>
              <a:rPr lang="kk-KZ" dirty="0"/>
              <a:t>11-13</a:t>
            </a:r>
            <a:r>
              <a:rPr dirty="0"/>
              <a:t> </a:t>
            </a:r>
            <a:r>
              <a:rPr dirty="0" err="1"/>
              <a:t>градус</a:t>
            </a:r>
            <a:r>
              <a:rPr dirty="0"/>
              <a:t> </a:t>
            </a:r>
            <a:r>
              <a:rPr dirty="0" err="1"/>
              <a:t>жылы</a:t>
            </a:r>
            <a:r>
              <a:rPr dirty="0"/>
              <a:t> </a:t>
            </a:r>
            <a:r>
              <a:rPr dirty="0" err="1"/>
              <a:t>болады</a:t>
            </a:r>
            <a:r>
              <a:rPr dirty="0"/>
              <a:t>.</a:t>
            </a:r>
          </a:p>
        </p:txBody>
      </p:sp>
      <p:graphicFrame>
        <p:nvGraphicFramePr>
          <p:cNvPr id="27" name="Table"/>
          <p:cNvGraphicFramePr/>
          <p:nvPr/>
        </p:nvGraphicFramePr>
        <p:xfrm>
          <a:off x="5064125" y="4206875"/>
          <a:ext cx="4571999" cy="1971674"/>
        </p:xfrm>
        <a:graphic>
          <a:graphicData uri="http://schemas.openxmlformats.org/drawingml/2006/table">
            <a:tbl>
              <a:tblPr>
                <a:tableStyleId>{4C3C2611-4C71-4FC5-86AE-919BDF0F9419}</a:tableStyleId>
              </a:tblPr>
              <a:tblGrid>
                <a:gridCol w="1751012">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6712">
                <a:tc>
                  <a:txBody>
                    <a:bodyPr/>
                    <a:lstStyle/>
                    <a:p>
                      <a:pPr algn="ctr">
                        <a:defRPr sz="1800"/>
                      </a:pPr>
                      <a:r>
                        <a:rPr sz="900" b="1">
                          <a:latin typeface="Times New Roman"/>
                          <a:ea typeface="Times New Roman"/>
                          <a:cs typeface="Times New Roman"/>
                          <a:sym typeface="Times New Roman"/>
                        </a:rPr>
                        <a:t>Ластаушы зат</a:t>
                      </a:r>
                    </a:p>
                  </a:txBody>
                  <a:tcPr marL="45693" marR="45693" marT="45693" marB="45693"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93" marR="45693" marT="45693" marB="45693"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93" marR="45693" marT="45693" marB="45693"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0"/>
                  </a:ext>
                </a:extLst>
              </a:tr>
              <a:tr h="228600">
                <a:tc>
                  <a:txBody>
                    <a:bodyPr/>
                    <a:lstStyle/>
                    <a:p>
                      <a:pPr algn="l">
                        <a:defRPr sz="1800"/>
                      </a:pPr>
                      <a:r>
                        <a:rPr sz="900">
                          <a:latin typeface="Times New Roman"/>
                          <a:ea typeface="Times New Roman"/>
                          <a:cs typeface="Times New Roman"/>
                          <a:sym typeface="Times New Roman"/>
                        </a:rPr>
                        <a:t>РМ-2,5 қалқыма бөлшектері</a:t>
                      </a:r>
                    </a:p>
                  </a:txBody>
                  <a:tcPr marL="45693" marR="45693" marT="45693" marB="45693"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93" marR="45693" marT="45693" marB="45693"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93" marR="45693" marT="45693" marB="45693"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41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93" marR="45693" marT="45693" marB="45693"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928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93" marR="45693" marT="45693" marB="45693"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69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2">
                <a:tc>
                  <a:txBody>
                    <a:bodyPr/>
                    <a:lstStyle/>
                    <a:p>
                      <a:pPr algn="l">
                        <a:defRPr sz="1800"/>
                      </a:pPr>
                      <a:r>
                        <a:rPr sz="900">
                          <a:latin typeface="Times New Roman"/>
                          <a:ea typeface="Times New Roman"/>
                          <a:cs typeface="Times New Roman"/>
                          <a:sym typeface="Times New Roman"/>
                        </a:rPr>
                        <a:t>Азот оксиді</a:t>
                      </a:r>
                    </a:p>
                  </a:txBody>
                  <a:tcPr marL="45693" marR="45693" marT="45693" marB="45693"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93" marR="45693" marT="45693" marB="45693"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24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3.0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2"/>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2">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4 жылғы 28 шілде Астана қаласының атмосфералық ауасының жай-күйі"/>
          <p:cNvSpPr txBox="1"/>
          <p:nvPr/>
        </p:nvSpPr>
        <p:spPr>
          <a:xfrm>
            <a:off x="4982845" y="3719512"/>
            <a:ext cx="4766310" cy="4659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200" b="1">
                <a:latin typeface="Times New Roman"/>
                <a:ea typeface="Times New Roman"/>
                <a:cs typeface="Times New Roman"/>
                <a:sym typeface="Times New Roman"/>
              </a:defRPr>
            </a:pPr>
            <a:r>
              <a:t>2024 жылғы 28 шілде Астана қаласының атмосфералық ауасының жай-күйі</a:t>
            </a:r>
          </a:p>
        </p:txBody>
      </p:sp>
      <p:sp>
        <p:nvSpPr>
          <p:cNvPr id="30" name="1, 2, 3 дәрежелі ҚМЖ ескертуі жоқ"/>
          <p:cNvSpPr txBox="1"/>
          <p:nvPr/>
        </p:nvSpPr>
        <p:spPr>
          <a:xfrm>
            <a:off x="4970462" y="3376257"/>
            <a:ext cx="4714875" cy="31356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200">
                <a:latin typeface="Times New Roman"/>
                <a:ea typeface="Times New Roman"/>
                <a:cs typeface="Times New Roman"/>
                <a:sym typeface="Times New Roman"/>
              </a:defRPr>
            </a:lvl1pPr>
          </a:lstStyle>
          <a:p>
            <a:r>
              <a:rPr dirty="0"/>
              <a:t>1, 2, 3 </a:t>
            </a:r>
            <a:r>
              <a:rPr dirty="0" err="1"/>
              <a:t>дәрежелі</a:t>
            </a:r>
            <a:r>
              <a:rPr dirty="0"/>
              <a:t> ҚМЖ </a:t>
            </a:r>
            <a:r>
              <a:rPr dirty="0" err="1"/>
              <a:t>ескертуі</a:t>
            </a:r>
            <a:r>
              <a:rPr dirty="0"/>
              <a:t> </a:t>
            </a:r>
            <a:r>
              <a:rPr dirty="0" err="1"/>
              <a:t>жоқ</a:t>
            </a:r>
            <a:endParaRPr dirty="0"/>
          </a:p>
        </p:txBody>
      </p:sp>
      <p:sp>
        <p:nvSpPr>
          <p:cNvPr id="31" name="Метеорологиялық жағдайлар қала атмосферасында ластаушы заттардың жиналуына ықпал етеді.…"/>
          <p:cNvSpPr txBox="1"/>
          <p:nvPr/>
        </p:nvSpPr>
        <p:spPr>
          <a:xfrm>
            <a:off x="4970462" y="2443648"/>
            <a:ext cx="4679951" cy="83099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indent="180975" algn="just">
              <a:defRPr sz="1200">
                <a:latin typeface="Times New Roman"/>
                <a:ea typeface="Times New Roman"/>
                <a:cs typeface="Times New Roman"/>
                <a:sym typeface="Times New Roman"/>
              </a:defRPr>
            </a:pPr>
            <a:r>
              <a:rPr lang="kk-KZ" b="1" dirty="0"/>
              <a:t> Түнде 29 шілдеде </a:t>
            </a:r>
            <a:r>
              <a:rPr lang="kk-KZ" dirty="0"/>
              <a:t>метеорологиялық жағдайлар қала атмосферасында ластаушы заттардың</a:t>
            </a:r>
            <a:r>
              <a:rPr lang="kk-KZ" b="1" dirty="0"/>
              <a:t> жиналуына </a:t>
            </a:r>
            <a:r>
              <a:rPr lang="kk-KZ" dirty="0"/>
              <a:t>ықпал етеді.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b="1" dirty="0"/>
              <a:t> </a:t>
            </a:r>
            <a:r>
              <a:rPr lang="ru-RU" dirty="0" err="1"/>
              <a:t>болуы</a:t>
            </a:r>
            <a:r>
              <a:rPr lang="ru-RU" dirty="0"/>
              <a:t> </a:t>
            </a:r>
            <a:r>
              <a:rPr lang="ru-RU" dirty="0" err="1"/>
              <a:t>күтілуде</a:t>
            </a:r>
            <a:r>
              <a:rPr lang="ru-RU" dirty="0"/>
              <a:t>.</a:t>
            </a:r>
            <a:r>
              <a:rPr lang="kk-KZ" b="1" dirty="0"/>
              <a:t> </a:t>
            </a:r>
            <a:endParaRPr lang="ru-RU"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34" name="Line"/>
          <p:cNvSpPr/>
          <p:nvPr/>
        </p:nvSpPr>
        <p:spPr>
          <a:xfrm>
            <a:off x="4937125" y="115887"/>
            <a:ext cx="15876" cy="6624639"/>
          </a:xfrm>
          <a:prstGeom prst="line">
            <a:avLst/>
          </a:prstGeom>
          <a:ln>
            <a:solidFill>
              <a:srgbClr val="4A7EBB"/>
            </a:solidFill>
          </a:ln>
        </p:spPr>
        <p:txBody>
          <a:bodyPr lIns="45719" rIns="45719"/>
          <a:lstStyle/>
          <a:p>
            <a:endParaRPr/>
          </a:p>
        </p:txBody>
      </p:sp>
      <p:sp>
        <p:nvSpPr>
          <p:cNvPr id="35" name="Астана қаласында атмосфералық ауаның ластану деңгейін бақылау 10 бақылау бекетінде жүргізіледі:…"/>
          <p:cNvSpPr txBox="1"/>
          <p:nvPr/>
        </p:nvSpPr>
        <p:spPr>
          <a:xfrm>
            <a:off x="174307" y="1816100"/>
            <a:ext cx="4710748" cy="27519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6" name="«Р» параметрі жалпы қала бойынша ауаның ластануының жалпыланған көрсеткіші болып табылады."/>
          <p:cNvSpPr txBox="1"/>
          <p:nvPr/>
        </p:nvSpPr>
        <p:spPr>
          <a:xfrm>
            <a:off x="4998720" y="101600"/>
            <a:ext cx="4732973" cy="4659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9" name="Group"/>
          <p:cNvGrpSpPr/>
          <p:nvPr/>
        </p:nvGrpSpPr>
        <p:grpSpPr>
          <a:xfrm>
            <a:off x="5224363" y="4357687"/>
            <a:ext cx="4369217" cy="1197990"/>
            <a:chOff x="0" y="0"/>
            <a:chExt cx="4369216" cy="1197989"/>
          </a:xfrm>
        </p:grpSpPr>
        <p:sp>
          <p:nvSpPr>
            <p:cNvPr id="37" name="Астана қ., Мәңгілік ел даңғылы, 11/1"/>
            <p:cNvSpPr txBox="1"/>
            <p:nvPr/>
          </p:nvSpPr>
          <p:spPr>
            <a:xfrm>
              <a:off x="0" y="261044"/>
              <a:ext cx="2085539" cy="93694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8" name="Байланыстар :"/>
            <p:cNvSpPr txBox="1"/>
            <p:nvPr/>
          </p:nvSpPr>
          <p:spPr>
            <a:xfrm>
              <a:off x="170216" y="0"/>
              <a:ext cx="4199001" cy="84696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40" name="Ақпаратты пайдаланған кезде &quot;Қазгидромет&quot; РМК-ға сілтеме жасау міндетті"/>
          <p:cNvSpPr txBox="1"/>
          <p:nvPr/>
        </p:nvSpPr>
        <p:spPr>
          <a:xfrm>
            <a:off x="5024120" y="6496050"/>
            <a:ext cx="4755198" cy="2257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1" name="Дайындаған: Тұяқ С. /Сагандыкова З."/>
          <p:cNvSpPr txBox="1"/>
          <p:nvPr/>
        </p:nvSpPr>
        <p:spPr>
          <a:xfrm>
            <a:off x="5072062" y="6167437"/>
            <a:ext cx="4521201" cy="307777"/>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Тұяқ</a:t>
            </a:r>
            <a:r>
              <a:rPr sz="1200" dirty="0">
                <a:latin typeface="Times New Roman"/>
                <a:ea typeface="Times New Roman"/>
                <a:cs typeface="Times New Roman"/>
                <a:sym typeface="Times New Roman"/>
              </a:rPr>
              <a:t> С. /С</a:t>
            </a:r>
            <a:r>
              <a:rPr lang="kk-KZ" sz="1200" dirty="0">
                <a:latin typeface="Times New Roman"/>
                <a:ea typeface="Times New Roman"/>
                <a:cs typeface="Times New Roman"/>
                <a:sym typeface="Times New Roman"/>
              </a:rPr>
              <a:t>магулова А</a:t>
            </a:r>
            <a:r>
              <a:rPr sz="1200" dirty="0">
                <a:latin typeface="Times New Roman"/>
                <a:ea typeface="Times New Roman"/>
                <a:cs typeface="Times New Roman"/>
                <a:sym typeface="Times New Roman"/>
              </a:rPr>
              <a:t>.</a:t>
            </a:r>
          </a:p>
        </p:txBody>
      </p:sp>
      <p:graphicFrame>
        <p:nvGraphicFramePr>
          <p:cNvPr id="42"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3"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4" name="Әртүрлі дәрежедегі ҚМЖ туралы ескертулерді ұсыну шарттары"/>
          <p:cNvSpPr txBox="1"/>
          <p:nvPr/>
        </p:nvSpPr>
        <p:spPr>
          <a:xfrm>
            <a:off x="5003482" y="2049462"/>
            <a:ext cx="4712336" cy="3484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5"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6"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0"/>
            <a:ext cx="4732973" cy="3157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7" name="Table"/>
          <p:cNvGraphicFramePr/>
          <p:nvPr/>
        </p:nvGraphicFramePr>
        <p:xfrm>
          <a:off x="5167312" y="5429250"/>
          <a:ext cx="4035424" cy="792324"/>
        </p:xfrm>
        <a:graphic>
          <a:graphicData uri="http://schemas.openxmlformats.org/drawingml/2006/table">
            <a:tbl>
              <a:tblPr>
                <a:tableStyleId>{4C3C2611-4C71-4FC5-86AE-919BDF0F9419}</a:tableStyleId>
              </a:tblPr>
              <a:tblGrid>
                <a:gridCol w="2017712">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125</TotalTime>
  <Words>692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5</cp:revision>
  <dcterms:modified xsi:type="dcterms:W3CDTF">2024-07-28T08:09:08Z</dcterms:modified>
</cp:coreProperties>
</file>