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101" d="100"/>
          <a:sy n="101" d="100"/>
        </p:scale>
        <p:origin x="144"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889430378"/>
              </p:ext>
            </p:extLst>
          </p:nvPr>
        </p:nvGraphicFramePr>
        <p:xfrm>
          <a:off x="344488" y="2292860"/>
          <a:ext cx="4465638" cy="1863471"/>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212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Ақтау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30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81369" y="2929162"/>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811781101"/>
              </p:ext>
            </p:extLst>
          </p:nvPr>
        </p:nvGraphicFramePr>
        <p:xfrm>
          <a:off x="5081094" y="4765100"/>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366586">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a:t>
                      </a:r>
                      <a:r>
                        <a:rPr lang="en-US" sz="1100" b="0" i="0" u="none" strike="noStrike" dirty="0" smtClean="0">
                          <a:solidFill>
                            <a:srgbClr val="000000"/>
                          </a:solidFill>
                          <a:effectLst/>
                          <a:latin typeface="Calibri" panose="020F0502020204030204" pitchFamily="34" charset="0"/>
                        </a:rPr>
                        <a:t>08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2</a:t>
                      </a:r>
                      <a:r>
                        <a:rPr lang="en-US" sz="1100" b="0" i="0" u="none" strike="noStrike" dirty="0" smtClean="0">
                          <a:solidFill>
                            <a:srgbClr val="000000"/>
                          </a:solidFill>
                          <a:effectLst/>
                          <a:latin typeface="Calibri" panose="020F0502020204030204" pitchFamily="34" charset="0"/>
                        </a:rPr>
                        <a:t>01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67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21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a:t>
                      </a:r>
                      <a:r>
                        <a:rPr lang="en-US" sz="1100" b="0" i="0" u="none" strike="noStrike" dirty="0" smtClean="0">
                          <a:solidFill>
                            <a:srgbClr val="000000"/>
                          </a:solidFill>
                          <a:effectLst/>
                          <a:latin typeface="Calibri" panose="020F0502020204030204" pitchFamily="34" charset="0"/>
                        </a:rPr>
                        <a:t>41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1679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.336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атмосфералық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73551" y="4198342"/>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30</a:t>
            </a:r>
            <a:r>
              <a:rPr lang="kk-KZ" altLang="ru-RU" sz="1200" b="1" dirty="0" smtClean="0">
                <a:latin typeface="Times New Roman" panose="02020603050405020304" pitchFamily="18" charset="0"/>
                <a:cs typeface="Times New Roman" panose="02020603050405020304" pitchFamily="18" charset="0"/>
              </a:rPr>
              <a:t> шілде</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Ақтау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smtClean="0">
                <a:latin typeface="Times New Roman" panose="02020603050405020304" pitchFamily="18" charset="0"/>
                <a:cs typeface="Times New Roman" panose="02020603050405020304" pitchFamily="18" charset="0"/>
              </a:rPr>
              <a:t>жай-күйі</a:t>
            </a:r>
          </a:p>
        </p:txBody>
      </p:sp>
      <p:sp>
        <p:nvSpPr>
          <p:cNvPr id="16" name="Прямоугольник 15"/>
          <p:cNvSpPr/>
          <p:nvPr/>
        </p:nvSpPr>
        <p:spPr>
          <a:xfrm>
            <a:off x="5000237" y="215900"/>
            <a:ext cx="4767261" cy="2631490"/>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2024 </a:t>
            </a:r>
            <a:r>
              <a:rPr lang="kk-KZ" altLang="ru-RU" sz="1100" b="1" dirty="0">
                <a:latin typeface="Times New Roman" panose="02020603050405020304" pitchFamily="18" charset="0"/>
                <a:cs typeface="Times New Roman" panose="02020603050405020304" pitchFamily="18" charset="0"/>
              </a:rPr>
              <a:t>жыл </a:t>
            </a:r>
            <a:r>
              <a:rPr lang="en-US" altLang="ru-RU" sz="1100" b="1" dirty="0" smtClean="0">
                <a:latin typeface="Times New Roman" panose="02020603050405020304" pitchFamily="18" charset="0"/>
                <a:cs typeface="Times New Roman" panose="02020603050405020304" pitchFamily="18" charset="0"/>
              </a:rPr>
              <a:t>31</a:t>
            </a:r>
            <a:r>
              <a:rPr lang="kk-KZ" altLang="ru-RU" sz="1100" b="1" dirty="0" smtClean="0">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шілдеге </a:t>
            </a:r>
            <a:r>
              <a:rPr lang="kk-KZ" altLang="ru-RU" sz="1100" b="1" dirty="0" smtClean="0">
                <a:latin typeface="Times New Roman" panose="02020603050405020304" pitchFamily="18" charset="0"/>
                <a:cs typeface="Times New Roman" panose="02020603050405020304" pitchFamily="18" charset="0"/>
              </a:rPr>
              <a:t>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2024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30</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шілде</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kk-KZ" altLang="ru-RU" sz="1100" b="1" dirty="0" smtClean="0">
                <a:solidFill>
                  <a:srgbClr val="000000"/>
                </a:solidFill>
                <a:latin typeface="Times New Roman" panose="02020603050405020304" pitchFamily="18" charset="0"/>
                <a:cs typeface="Times New Roman" panose="02020603050405020304" pitchFamily="18" charset="0"/>
              </a:rPr>
              <a:t>бастап 2024 ж. </a:t>
            </a:r>
            <a:r>
              <a:rPr lang="en-US" altLang="ru-RU" sz="1100" b="1" dirty="0" smtClean="0">
                <a:solidFill>
                  <a:srgbClr val="000000"/>
                </a:solidFill>
                <a:latin typeface="Times New Roman" panose="02020603050405020304" pitchFamily="18" charset="0"/>
                <a:cs typeface="Times New Roman" panose="02020603050405020304" pitchFamily="18" charset="0"/>
              </a:rPr>
              <a:t>31</a:t>
            </a:r>
            <a:r>
              <a:rPr lang="kk-KZ" altLang="ru-RU" sz="1100" b="1" dirty="0" smtClean="0">
                <a:solidFill>
                  <a:srgbClr val="000000"/>
                </a:solidFill>
                <a:latin typeface="Times New Roman" panose="02020603050405020304" pitchFamily="18" charset="0"/>
                <a:cs typeface="Times New Roman" panose="02020603050405020304" pitchFamily="18" charset="0"/>
              </a:rPr>
              <a:t> шілде</a:t>
            </a:r>
          </a:p>
          <a:p>
            <a:pPr algn="ct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dirty="0" err="1" smtClean="0">
                <a:solidFill>
                  <a:srgbClr val="000000"/>
                </a:solidFill>
                <a:latin typeface="Times New Roman" panose="02020603050405020304" pitchFamily="18" charset="0"/>
                <a:cs typeface="Times New Roman" panose="02020603050405020304" pitchFamily="18" charset="0"/>
                <a:sym typeface="+mn-ea"/>
              </a:rPr>
              <a:t>Көшпелі</a:t>
            </a:r>
            <a:r>
              <a:rPr lang="ru-RU" sz="1100" dirty="0" smtClean="0">
                <a:solidFill>
                  <a:srgbClr val="000000"/>
                </a:solidFill>
                <a:latin typeface="Times New Roman" panose="02020603050405020304" pitchFamily="18" charset="0"/>
                <a:cs typeface="Times New Roman" panose="02020603050405020304" pitchFamily="18" charset="0"/>
                <a:sym typeface="+mn-ea"/>
              </a:rPr>
              <a:t> </a:t>
            </a:r>
            <a:r>
              <a:rPr lang="ru-RU" sz="1100" dirty="0" err="1" smtClean="0">
                <a:solidFill>
                  <a:srgbClr val="000000"/>
                </a:solidFill>
                <a:latin typeface="Times New Roman" panose="02020603050405020304" pitchFamily="18" charset="0"/>
                <a:cs typeface="Times New Roman" panose="02020603050405020304" pitchFamily="18" charset="0"/>
                <a:sym typeface="+mn-ea"/>
              </a:rPr>
              <a:t>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smtClean="0">
                <a:solidFill>
                  <a:prstClr val="black"/>
                </a:solidFill>
                <a:latin typeface="Times New Roman" pitchFamily="18" charset="0"/>
                <a:cs typeface="Times New Roman" pitchFamily="18" charset="0"/>
              </a:rPr>
              <a:t>. Жел </a:t>
            </a:r>
            <a:r>
              <a:rPr lang="kk-KZ" sz="1100" dirty="0" smtClean="0">
                <a:solidFill>
                  <a:prstClr val="black"/>
                </a:solidFill>
                <a:latin typeface="Times New Roman" pitchFamily="18" charset="0"/>
                <a:cs typeface="Times New Roman" pitchFamily="18" charset="0"/>
              </a:rPr>
              <a:t>оңтүстік-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 солтүстік-батысқа ауыспалы, </a:t>
            </a:r>
            <a:r>
              <a:rPr lang="kk-KZ" sz="1100" dirty="0" smtClean="0">
                <a:solidFill>
                  <a:srgbClr val="000000"/>
                </a:solidFill>
                <a:latin typeface="Times New Roman" panose="02020603050405020304" pitchFamily="18" charset="0"/>
                <a:cs typeface="Times New Roman" panose="02020603050405020304" pitchFamily="18" charset="0"/>
                <a:sym typeface="+mn-ea"/>
              </a:rPr>
              <a:t>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7-12 </a:t>
            </a:r>
            <a:r>
              <a:rPr lang="kk-KZ" sz="1100" dirty="0" smtClean="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18-20, </a:t>
            </a:r>
            <a:r>
              <a:rPr lang="kk-KZ" sz="1100" dirty="0" smtClean="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30-32 жылы</a:t>
            </a:r>
            <a:r>
              <a:rPr lang="kk-KZ" sz="1100" dirty="0" smtClean="0">
                <a:solidFill>
                  <a:prstClr val="black"/>
                </a:solidFill>
                <a:latin typeface="Times New Roman" pitchFamily="18" charset="0"/>
                <a:cs typeface="Times New Roman" pitchFamily="18" charset="0"/>
              </a:rPr>
              <a:t>.</a:t>
            </a:r>
          </a:p>
          <a:p>
            <a:pPr lvl="0" algn="just"/>
            <a:endParaRPr lang="kk-KZ" sz="1100" dirty="0" smtClean="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01</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тамыз</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2024 ж. </a:t>
            </a:r>
            <a:r>
              <a:rPr lang="en-US" sz="1100" b="1" dirty="0" smtClean="0">
                <a:solidFill>
                  <a:srgbClr val="000000"/>
                </a:solidFill>
                <a:latin typeface="Times New Roman" panose="02020603050405020304" pitchFamily="18" charset="0"/>
                <a:cs typeface="Times New Roman" panose="02020603050405020304" pitchFamily="18" charset="0"/>
              </a:rPr>
              <a:t>3</a:t>
            </a:r>
            <a:r>
              <a:rPr lang="ru-RU" sz="1100" b="1" dirty="0" smtClean="0">
                <a:solidFill>
                  <a:srgbClr val="000000"/>
                </a:solidFill>
                <a:latin typeface="Times New Roman" panose="02020603050405020304" pitchFamily="18" charset="0"/>
                <a:cs typeface="Times New Roman" panose="02020603050405020304" pitchFamily="18" charset="0"/>
              </a:rPr>
              <a:t>1</a:t>
            </a:r>
            <a:r>
              <a:rPr lang="kk-KZ" sz="1100" b="1" dirty="0" smtClean="0">
                <a:solidFill>
                  <a:srgbClr val="000000"/>
                </a:solidFill>
                <a:latin typeface="Times New Roman" panose="02020603050405020304" pitchFamily="18" charset="0"/>
                <a:cs typeface="Times New Roman" panose="02020603050405020304" pitchFamily="18" charset="0"/>
              </a:rPr>
              <a:t> шілде </a:t>
            </a:r>
            <a:r>
              <a:rPr lang="ru-RU" sz="1100" b="1" dirty="0" smtClean="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a:t>
            </a:r>
            <a:r>
              <a:rPr lang="en-US" sz="1100" b="1" dirty="0" smtClean="0">
                <a:solidFill>
                  <a:srgbClr val="000000"/>
                </a:solidFill>
                <a:latin typeface="Times New Roman" panose="02020603050405020304" pitchFamily="18" charset="0"/>
                <a:cs typeface="Times New Roman" panose="02020603050405020304" pitchFamily="18" charset="0"/>
              </a:rPr>
              <a:t>4</a:t>
            </a:r>
            <a:r>
              <a:rPr lang="ru-RU" sz="1100" b="1" dirty="0" smtClean="0">
                <a:solidFill>
                  <a:srgbClr val="000000"/>
                </a:solidFill>
                <a:latin typeface="Times New Roman" panose="02020603050405020304" pitchFamily="18" charset="0"/>
                <a:cs typeface="Times New Roman" panose="02020603050405020304" pitchFamily="18" charset="0"/>
              </a:rPr>
              <a:t> ж. 0</a:t>
            </a:r>
            <a:r>
              <a:rPr lang="en-US" sz="1100" b="1" dirty="0" smtClean="0">
                <a:solidFill>
                  <a:srgbClr val="000000"/>
                </a:solidFill>
                <a:latin typeface="Times New Roman" panose="02020603050405020304" pitchFamily="18" charset="0"/>
                <a:cs typeface="Times New Roman" panose="02020603050405020304" pitchFamily="18" charset="0"/>
              </a:rPr>
              <a:t>1</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тамыз</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 сағ.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дейін</a:t>
            </a:r>
          </a:p>
          <a:p>
            <a:pPr lvl="0" algn="ct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Ашық, 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солтүстік-батыстан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күші 5-10 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температурасы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ru-RU" sz="1100" dirty="0" smtClean="0">
                <a:solidFill>
                  <a:prstClr val="black"/>
                </a:solidFill>
                <a:latin typeface="Times New Roman" pitchFamily="18" charset="0"/>
                <a:cs typeface="Times New Roman" pitchFamily="18" charset="0"/>
              </a:rPr>
              <a:t>20-22 </a:t>
            </a:r>
            <a:r>
              <a:rPr lang="ru-RU" sz="1100" dirty="0" err="1" smtClean="0">
                <a:solidFill>
                  <a:prstClr val="black"/>
                </a:solidFill>
                <a:latin typeface="Times New Roman" pitchFamily="18" charset="0"/>
                <a:cs typeface="Times New Roman" pitchFamily="18" charset="0"/>
              </a:rPr>
              <a:t>жылы</a:t>
            </a:r>
            <a:r>
              <a:rPr lang="kk-KZ" sz="1100" dirty="0" smtClean="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7" y="3831639"/>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Ақтау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a:t>
            </a:r>
            <a:r>
              <a:rPr lang="kk-KZ" altLang="ru-RU" sz="1000" b="1" i="1" dirty="0" smtClean="0">
                <a:solidFill>
                  <a:srgbClr val="000000"/>
                </a:solidFill>
                <a:latin typeface="Times New Roman" panose="02020603050405020304" pitchFamily="18" charset="0"/>
                <a:cs typeface="Times New Roman" panose="02020603050405020304" pitchFamily="18" charset="0"/>
              </a:rPr>
              <a:t>./Бекмурзаева Б.К.</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28769</TotalTime>
  <Words>587</Words>
  <Application>Microsoft Office PowerPoint</Application>
  <PresentationFormat>Лист A4 (210x297 мм)</PresentationFormat>
  <Paragraphs>94</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3472</cp:revision>
  <cp:lastPrinted>2021-07-01T07:38:07Z</cp:lastPrinted>
  <dcterms:created xsi:type="dcterms:W3CDTF">2018-03-27T06:03:00Z</dcterms:created>
  <dcterms:modified xsi:type="dcterms:W3CDTF">2024-07-30T06:20:58Z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