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6" d="100"/>
          <a:sy n="106" d="100"/>
        </p:scale>
        <p:origin x="510" y="1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208584" y="96798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50779936"/>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a:t>
                      </a:r>
                      <a:r>
                        <a:rPr lang="" altLang="x-none" sz="1600" b="1" i="1" dirty="0" smtClean="0">
                          <a:solidFill>
                            <a:srgbClr val="002060"/>
                          </a:solidFill>
                          <a:latin typeface="Times New Roman" panose="02020603050405020304" pitchFamily="18" charset="0"/>
                          <a:cs typeface="Times New Roman" panose="02020603050405020304" pitchFamily="18" charset="0"/>
                        </a:rPr>
                        <a:t>1</a:t>
                      </a:r>
                      <a:r>
                        <a:rPr lang="kk-KZ" altLang="x-none" sz="1600" b="1" i="1" dirty="0" smtClean="0">
                          <a:solidFill>
                            <a:srgbClr val="002060"/>
                          </a:solidFill>
                          <a:latin typeface="Times New Roman" panose="02020603050405020304" pitchFamily="18" charset="0"/>
                          <a:cs typeface="Times New Roman" panose="02020603050405020304" pitchFamily="18" charset="0"/>
                        </a:rPr>
                        <a:t>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30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0776" y="342820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30</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шілде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1892826"/>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31</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шілдеге</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30 </a:t>
            </a:r>
            <a:r>
              <a:rPr lang="ru-RU" altLang="ru-RU" sz="1200" b="1" dirty="0" err="1">
                <a:latin typeface="Times New Roman" panose="02020603050405020304" pitchFamily="18" charset="0"/>
                <a:cs typeface="Times New Roman" panose="02020603050405020304" pitchFamily="18" charset="0"/>
              </a:rPr>
              <a:t>шілде</a:t>
            </a:r>
            <a:r>
              <a:rPr lang="kk-KZ" altLang="ru-RU" sz="1200" b="1" dirty="0">
                <a:latin typeface="Times New Roman" pitchFamily="18" charset="0"/>
                <a:cs typeface="Times New Roman" pitchFamily="18" charset="0"/>
              </a:rPr>
              <a:t> 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31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Көшпелі бұлтты,</a:t>
            </a:r>
            <a:r>
              <a:rPr lang="" sz="1100" dirty="0">
                <a:solidFill>
                  <a:prstClr val="black"/>
                </a:solidFill>
                <a:latin typeface="Times New Roman" pitchFamily="18" charset="0"/>
                <a:cs typeface="Times New Roman" pitchFamily="18" charset="0"/>
              </a:rPr>
              <a:t> </a:t>
            </a:r>
            <a:r>
              <a:rPr lang="kk-KZ" sz="1100" dirty="0">
                <a:latin typeface="Times New Roman" panose="02020603050405020304" pitchFamily="18" charset="0"/>
                <a:cs typeface="Times New Roman" panose="02020603050405020304" pitchFamily="18" charset="0"/>
              </a:rPr>
              <a:t>жауын-шашынсыз</a:t>
            </a:r>
            <a:r>
              <a:rPr lang="kk-KZ" sz="1100" dirty="0">
                <a:solidFill>
                  <a:prstClr val="black"/>
                </a:solidFill>
                <a:latin typeface="Times New Roman" pitchFamily="18" charset="0"/>
                <a:cs typeface="Times New Roman" pitchFamily="18" charset="0"/>
              </a:rPr>
              <a:t>. Жел солтүстік-батыстан </a:t>
            </a:r>
            <a:r>
              <a:rPr lang="kk-KZ" sz="1100" smtClean="0">
                <a:solidFill>
                  <a:prstClr val="black"/>
                </a:solidFill>
                <a:latin typeface="Times New Roman" pitchFamily="18" charset="0"/>
                <a:cs typeface="Times New Roman" pitchFamily="18" charset="0"/>
              </a:rPr>
              <a:t>соғады </a:t>
            </a:r>
            <a:r>
              <a:rPr lang="kk-KZ" sz="1100" smtClean="0">
                <a:solidFill>
                  <a:prstClr val="black"/>
                </a:solidFill>
                <a:latin typeface="Times New Roman" pitchFamily="18" charset="0"/>
                <a:cs typeface="Times New Roman" pitchFamily="18" charset="0"/>
              </a:rPr>
              <a:t>түнде күші 1-6, күндіз 5-10 </a:t>
            </a:r>
            <a:r>
              <a:rPr lang="kk-KZ" sz="1100" dirty="0">
                <a:solidFill>
                  <a:prstClr val="black"/>
                </a:solidFill>
                <a:latin typeface="Times New Roman" pitchFamily="18" charset="0"/>
                <a:cs typeface="Times New Roman" pitchFamily="18" charset="0"/>
              </a:rPr>
              <a:t>м/с. </a:t>
            </a:r>
            <a:r>
              <a:rPr lang="kk-KZ" sz="1100" dirty="0" smtClean="0">
                <a:solidFill>
                  <a:prstClr val="black"/>
                </a:solidFill>
                <a:latin typeface="Times New Roman" pitchFamily="18" charset="0"/>
                <a:cs typeface="Times New Roman" pitchFamily="18" charset="0"/>
              </a:rPr>
              <a:t>Ауа </a:t>
            </a:r>
            <a:r>
              <a:rPr lang="kk-KZ" sz="1100" dirty="0">
                <a:solidFill>
                  <a:prstClr val="black"/>
                </a:solidFill>
                <a:latin typeface="Times New Roman" pitchFamily="18" charset="0"/>
                <a:cs typeface="Times New Roman" pitchFamily="18" charset="0"/>
              </a:rPr>
              <a:t>температурасы түнде </a:t>
            </a:r>
            <a:r>
              <a:rPr lang="kk-KZ" sz="1100" dirty="0" smtClean="0">
                <a:solidFill>
                  <a:prstClr val="black"/>
                </a:solidFill>
                <a:latin typeface="Times New Roman" pitchFamily="18" charset="0"/>
                <a:cs typeface="Times New Roman" pitchFamily="18" charset="0"/>
              </a:rPr>
              <a:t>16-18°, күндіз 30-32° жылы.</a:t>
            </a: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тамызға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31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01 </a:t>
            </a:r>
            <a:r>
              <a:rPr lang="ru-RU" sz="1200" b="1" dirty="0" err="1" smtClean="0">
                <a:latin typeface="Times New Roman" panose="02020603050405020304" pitchFamily="18" charset="0"/>
                <a:cs typeface="Times New Roman" panose="02020603050405020304" pitchFamily="18" charset="0"/>
              </a:rPr>
              <a:t>тамыз</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Көшпелі бұлтты,</a:t>
            </a:r>
            <a:r>
              <a:rPr lang="" sz="1100" dirty="0" smtClean="0">
                <a:solidFill>
                  <a:prstClr val="black"/>
                </a:solidFill>
                <a:latin typeface="Times New Roman" pitchFamily="18" charset="0"/>
                <a:cs typeface="Times New Roman" pitchFamily="18" charset="0"/>
              </a:rPr>
              <a:t> </a:t>
            </a:r>
            <a:r>
              <a:rPr lang="kk-KZ" sz="1100" dirty="0" smtClean="0">
                <a:latin typeface="Times New Roman" panose="02020603050405020304" pitchFamily="18" charset="0"/>
                <a:cs typeface="Times New Roman" panose="02020603050405020304" pitchFamily="18" charset="0"/>
              </a:rPr>
              <a:t>жауын-шашынсыз</a:t>
            </a:r>
            <a:r>
              <a:rPr lang="kk-KZ" sz="1100" dirty="0" smtClean="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оңтүстік-шығыстан </a:t>
            </a:r>
            <a:r>
              <a:rPr lang="kk-KZ" sz="1100" dirty="0" smtClean="0">
                <a:solidFill>
                  <a:prstClr val="black"/>
                </a:solidFill>
                <a:latin typeface="Times New Roman" pitchFamily="18" charset="0"/>
                <a:cs typeface="Times New Roman" pitchFamily="18" charset="0"/>
              </a:rPr>
              <a:t>соғады, күші </a:t>
            </a:r>
            <a:r>
              <a:rPr lang="kk-KZ" sz="1100" dirty="0" smtClean="0">
                <a:solidFill>
                  <a:prstClr val="black"/>
                </a:solidFill>
                <a:latin typeface="Times New Roman" pitchFamily="18" charset="0"/>
                <a:cs typeface="Times New Roman" pitchFamily="18" charset="0"/>
              </a:rPr>
              <a:t>2-7 </a:t>
            </a:r>
            <a:r>
              <a:rPr lang="kk-KZ" sz="1100" dirty="0" smtClean="0">
                <a:solidFill>
                  <a:prstClr val="black"/>
                </a:solidFill>
                <a:latin typeface="Times New Roman" pitchFamily="18" charset="0"/>
                <a:cs typeface="Times New Roman" pitchFamily="18" charset="0"/>
              </a:rPr>
              <a:t>м/с</a:t>
            </a:r>
            <a:r>
              <a:rPr lang="kk-KZ"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Ауа </a:t>
            </a:r>
            <a:r>
              <a:rPr lang="kk-KZ" sz="1100" dirty="0">
                <a:solidFill>
                  <a:prstClr val="black"/>
                </a:solidFill>
                <a:latin typeface="Times New Roman" pitchFamily="18" charset="0"/>
                <a:cs typeface="Times New Roman" pitchFamily="18" charset="0"/>
              </a:rPr>
              <a:t>температурасы </a:t>
            </a:r>
            <a:r>
              <a:rPr lang="kk-KZ" sz="1100" dirty="0" smtClean="0">
                <a:solidFill>
                  <a:prstClr val="black"/>
                </a:solidFill>
                <a:latin typeface="Times New Roman" pitchFamily="18" charset="0"/>
                <a:cs typeface="Times New Roman" pitchFamily="18" charset="0"/>
              </a:rPr>
              <a:t>16-18° </a:t>
            </a:r>
            <a:r>
              <a:rPr lang="kk-KZ" sz="1100" dirty="0">
                <a:solidFill>
                  <a:prstClr val="black"/>
                </a:solidFill>
                <a:latin typeface="Times New Roman" pitchFamily="18" charset="0"/>
                <a:cs typeface="Times New Roman" pitchFamily="18" charset="0"/>
              </a:rPr>
              <a:t>жылы болады.</a:t>
            </a:r>
            <a:r>
              <a:rPr lang="kk-KZ" sz="11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5025122" y="218171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18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180" dirty="0" smtClean="0">
                <a:solidFill>
                  <a:prstClr val="black"/>
                </a:solidFill>
                <a:latin typeface="Times New Roman" panose="02020603050405020304" pitchFamily="18" charset="0"/>
                <a:cs typeface="Times New Roman" panose="02020603050405020304" pitchFamily="18" charset="0"/>
              </a:rPr>
              <a:t> </a:t>
            </a:r>
            <a:r>
              <a:rPr lang="ru-RU" sz="1180" dirty="0" err="1">
                <a:solidFill>
                  <a:prstClr val="black"/>
                </a:solidFill>
                <a:latin typeface="Times New Roman" panose="02020603050405020304" pitchFamily="18" charset="0"/>
                <a:cs typeface="Times New Roman" panose="02020603050405020304" pitchFamily="18" charset="0"/>
              </a:rPr>
              <a:t>жағдайлар</a:t>
            </a:r>
            <a:r>
              <a:rPr lang="ru-RU" sz="1180" dirty="0">
                <a:solidFill>
                  <a:prstClr val="black"/>
                </a:solidFill>
                <a:latin typeface="Times New Roman" panose="02020603050405020304" pitchFamily="18" charset="0"/>
                <a:cs typeface="Times New Roman" panose="02020603050405020304" pitchFamily="18" charset="0"/>
              </a:rPr>
              <a:t> </a:t>
            </a:r>
            <a:r>
              <a:rPr lang="ru-RU" sz="1180" dirty="0" err="1">
                <a:solidFill>
                  <a:prstClr val="black"/>
                </a:solidFill>
                <a:latin typeface="Times New Roman" panose="02020603050405020304" pitchFamily="18" charset="0"/>
                <a:cs typeface="Times New Roman" panose="02020603050405020304" pitchFamily="18" charset="0"/>
              </a:rPr>
              <a:t>қала</a:t>
            </a:r>
            <a:r>
              <a:rPr lang="ru-RU" sz="1180" dirty="0">
                <a:solidFill>
                  <a:prstClr val="black"/>
                </a:solidFill>
                <a:latin typeface="Times New Roman" panose="02020603050405020304" pitchFamily="18" charset="0"/>
                <a:cs typeface="Times New Roman" panose="02020603050405020304" pitchFamily="18" charset="0"/>
              </a:rPr>
              <a:t> </a:t>
            </a:r>
            <a:r>
              <a:rPr lang="ru-RU" sz="1180" dirty="0" err="1">
                <a:solidFill>
                  <a:prstClr val="black"/>
                </a:solidFill>
                <a:latin typeface="Times New Roman" panose="02020603050405020304" pitchFamily="18" charset="0"/>
                <a:cs typeface="Times New Roman" panose="02020603050405020304" pitchFamily="18" charset="0"/>
              </a:rPr>
              <a:t>атмосферасында</a:t>
            </a:r>
            <a:r>
              <a:rPr lang="ru-RU" sz="1180" dirty="0">
                <a:solidFill>
                  <a:prstClr val="black"/>
                </a:solidFill>
                <a:latin typeface="Times New Roman" panose="02020603050405020304" pitchFamily="18" charset="0"/>
                <a:cs typeface="Times New Roman" panose="02020603050405020304" pitchFamily="18" charset="0"/>
              </a:rPr>
              <a:t> </a:t>
            </a:r>
            <a:r>
              <a:rPr lang="ru-RU" sz="1180" dirty="0" err="1">
                <a:solidFill>
                  <a:prstClr val="black"/>
                </a:solidFill>
                <a:latin typeface="Times New Roman" panose="02020603050405020304" pitchFamily="18" charset="0"/>
                <a:cs typeface="Times New Roman" panose="02020603050405020304" pitchFamily="18" charset="0"/>
              </a:rPr>
              <a:t>ластаушы</a:t>
            </a:r>
            <a:r>
              <a:rPr lang="ru-RU" sz="1180" dirty="0">
                <a:solidFill>
                  <a:prstClr val="black"/>
                </a:solidFill>
                <a:latin typeface="Times New Roman" panose="02020603050405020304" pitchFamily="18" charset="0"/>
                <a:cs typeface="Times New Roman" panose="02020603050405020304" pitchFamily="18" charset="0"/>
              </a:rPr>
              <a:t> </a:t>
            </a:r>
            <a:r>
              <a:rPr lang="ru-RU" sz="1180" dirty="0" err="1">
                <a:solidFill>
                  <a:prstClr val="black"/>
                </a:solidFill>
                <a:latin typeface="Times New Roman" panose="02020603050405020304" pitchFamily="18" charset="0"/>
                <a:cs typeface="Times New Roman" panose="02020603050405020304" pitchFamily="18" charset="0"/>
              </a:rPr>
              <a:t>заттардың</a:t>
            </a:r>
            <a:r>
              <a:rPr lang="ru-RU" sz="1180" dirty="0">
                <a:solidFill>
                  <a:prstClr val="black"/>
                </a:solidFill>
                <a:latin typeface="Times New Roman" panose="02020603050405020304" pitchFamily="18" charset="0"/>
                <a:cs typeface="Times New Roman" panose="02020603050405020304" pitchFamily="18" charset="0"/>
              </a:rPr>
              <a:t> </a:t>
            </a:r>
            <a:r>
              <a:rPr lang="ru-RU" sz="1180" dirty="0" err="1" smtClean="0">
                <a:solidFill>
                  <a:prstClr val="black"/>
                </a:solidFill>
                <a:latin typeface="Times New Roman" panose="02020603050405020304" pitchFamily="18" charset="0"/>
                <a:cs typeface="Times New Roman" panose="02020603050405020304" pitchFamily="18" charset="0"/>
              </a:rPr>
              <a:t>сейілуіне</a:t>
            </a:r>
            <a:r>
              <a:rPr lang="ru-RU" sz="1180" dirty="0" smtClean="0">
                <a:solidFill>
                  <a:prstClr val="black"/>
                </a:solidFill>
                <a:latin typeface="Times New Roman" panose="02020603050405020304" pitchFamily="18" charset="0"/>
                <a:cs typeface="Times New Roman" panose="02020603050405020304" pitchFamily="18" charset="0"/>
              </a:rPr>
              <a:t> </a:t>
            </a:r>
            <a:r>
              <a:rPr lang="ru-RU" sz="1180" dirty="0" err="1">
                <a:solidFill>
                  <a:prstClr val="black"/>
                </a:solidFill>
                <a:latin typeface="Times New Roman" panose="02020603050405020304" pitchFamily="18" charset="0"/>
                <a:cs typeface="Times New Roman" panose="02020603050405020304" pitchFamily="18" charset="0"/>
              </a:rPr>
              <a:t>ықпал</a:t>
            </a:r>
            <a:r>
              <a:rPr lang="ru-RU" sz="1180" dirty="0">
                <a:solidFill>
                  <a:prstClr val="black"/>
                </a:solidFill>
                <a:latin typeface="Times New Roman" panose="02020603050405020304" pitchFamily="18" charset="0"/>
                <a:cs typeface="Times New Roman" panose="02020603050405020304" pitchFamily="18" charset="0"/>
              </a:rPr>
              <a:t> </a:t>
            </a:r>
            <a:r>
              <a:rPr lang="ru-RU" sz="1180" dirty="0" err="1">
                <a:solidFill>
                  <a:prstClr val="black"/>
                </a:solidFill>
                <a:latin typeface="Times New Roman" panose="02020603050405020304" pitchFamily="18" charset="0"/>
                <a:cs typeface="Times New Roman" panose="02020603050405020304" pitchFamily="18" charset="0"/>
              </a:rPr>
              <a:t>етеді</a:t>
            </a:r>
            <a:r>
              <a:rPr lang="ru-RU" sz="118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180" dirty="0" err="1">
                <a:solidFill>
                  <a:prstClr val="black"/>
                </a:solidFill>
                <a:latin typeface="Times New Roman" panose="02020603050405020304" pitchFamily="18" charset="0"/>
                <a:cs typeface="Times New Roman" panose="02020603050405020304" pitchFamily="18" charset="0"/>
              </a:rPr>
              <a:t>Жалпы</a:t>
            </a:r>
            <a:r>
              <a:rPr lang="ru-RU" sz="1180" dirty="0">
                <a:solidFill>
                  <a:prstClr val="black"/>
                </a:solidFill>
                <a:latin typeface="Times New Roman" panose="02020603050405020304" pitchFamily="18" charset="0"/>
                <a:cs typeface="Times New Roman" panose="02020603050405020304" pitchFamily="18" charset="0"/>
              </a:rPr>
              <a:t> </a:t>
            </a:r>
            <a:r>
              <a:rPr lang="ru-RU" sz="1180" dirty="0" err="1">
                <a:solidFill>
                  <a:prstClr val="black"/>
                </a:solidFill>
                <a:latin typeface="Times New Roman" panose="02020603050405020304" pitchFamily="18" charset="0"/>
                <a:cs typeface="Times New Roman" panose="02020603050405020304" pitchFamily="18" charset="0"/>
              </a:rPr>
              <a:t>қала</a:t>
            </a:r>
            <a:r>
              <a:rPr lang="ru-RU" sz="1180" dirty="0">
                <a:solidFill>
                  <a:prstClr val="black"/>
                </a:solidFill>
                <a:latin typeface="Times New Roman" panose="02020603050405020304" pitchFamily="18" charset="0"/>
                <a:cs typeface="Times New Roman" panose="02020603050405020304" pitchFamily="18" charset="0"/>
              </a:rPr>
              <a:t> </a:t>
            </a:r>
            <a:r>
              <a:rPr lang="ru-RU" sz="1180" dirty="0" err="1">
                <a:solidFill>
                  <a:prstClr val="black"/>
                </a:solidFill>
                <a:latin typeface="Times New Roman" panose="02020603050405020304" pitchFamily="18" charset="0"/>
                <a:cs typeface="Times New Roman" panose="02020603050405020304" pitchFamily="18" charset="0"/>
              </a:rPr>
              <a:t>бойынша</a:t>
            </a:r>
            <a:r>
              <a:rPr lang="ru-RU" sz="1180" dirty="0">
                <a:solidFill>
                  <a:prstClr val="black"/>
                </a:solidFill>
                <a:latin typeface="Times New Roman" panose="02020603050405020304" pitchFamily="18" charset="0"/>
                <a:cs typeface="Times New Roman" panose="02020603050405020304" pitchFamily="18" charset="0"/>
              </a:rPr>
              <a:t> </a:t>
            </a:r>
            <a:r>
              <a:rPr lang="ru-RU" sz="1180" dirty="0" err="1">
                <a:solidFill>
                  <a:prstClr val="black"/>
                </a:solidFill>
                <a:latin typeface="Times New Roman" panose="02020603050405020304" pitchFamily="18" charset="0"/>
                <a:cs typeface="Times New Roman" panose="02020603050405020304" pitchFamily="18" charset="0"/>
              </a:rPr>
              <a:t>ауаның</a:t>
            </a:r>
            <a:r>
              <a:rPr lang="ru-RU" sz="1180" dirty="0">
                <a:solidFill>
                  <a:prstClr val="black"/>
                </a:solidFill>
                <a:latin typeface="Times New Roman" panose="02020603050405020304" pitchFamily="18" charset="0"/>
                <a:cs typeface="Times New Roman" panose="02020603050405020304" pitchFamily="18" charset="0"/>
              </a:rPr>
              <a:t> </a:t>
            </a:r>
            <a:r>
              <a:rPr lang="ru-RU" sz="1180" dirty="0" err="1">
                <a:solidFill>
                  <a:prstClr val="black"/>
                </a:solidFill>
                <a:latin typeface="Times New Roman" panose="02020603050405020304" pitchFamily="18" charset="0"/>
                <a:cs typeface="Times New Roman" panose="02020603050405020304" pitchFamily="18" charset="0"/>
              </a:rPr>
              <a:t>ластану</a:t>
            </a:r>
            <a:r>
              <a:rPr lang="ru-RU" sz="1180" dirty="0">
                <a:solidFill>
                  <a:prstClr val="black"/>
                </a:solidFill>
                <a:latin typeface="Times New Roman" panose="02020603050405020304" pitchFamily="18" charset="0"/>
                <a:cs typeface="Times New Roman" panose="02020603050405020304" pitchFamily="18" charset="0"/>
              </a:rPr>
              <a:t> </a:t>
            </a:r>
            <a:r>
              <a:rPr lang="ru-RU" sz="1180" dirty="0" err="1">
                <a:solidFill>
                  <a:prstClr val="black"/>
                </a:solidFill>
                <a:latin typeface="Times New Roman" panose="02020603050405020304" pitchFamily="18" charset="0"/>
                <a:cs typeface="Times New Roman" panose="02020603050405020304" pitchFamily="18" charset="0"/>
              </a:rPr>
              <a:t>деңгейі</a:t>
            </a:r>
            <a:r>
              <a:rPr lang="ru-RU" sz="1180" dirty="0">
                <a:solidFill>
                  <a:prstClr val="black"/>
                </a:solidFill>
                <a:latin typeface="Times New Roman" panose="02020603050405020304" pitchFamily="18" charset="0"/>
                <a:cs typeface="Times New Roman" panose="02020603050405020304" pitchFamily="18" charset="0"/>
              </a:rPr>
              <a:t> </a:t>
            </a:r>
            <a:r>
              <a:rPr lang="ru-RU" sz="1180" dirty="0" err="1" smtClean="0">
                <a:solidFill>
                  <a:prstClr val="black"/>
                </a:solidFill>
                <a:latin typeface="Times New Roman" panose="02020603050405020304" pitchFamily="18" charset="0"/>
                <a:cs typeface="Times New Roman" panose="02020603050405020304" pitchFamily="18" charset="0"/>
              </a:rPr>
              <a:t>төмен</a:t>
            </a:r>
            <a:r>
              <a:rPr lang="ru-RU" sz="1180" dirty="0" smtClean="0">
                <a:solidFill>
                  <a:prstClr val="black"/>
                </a:solidFill>
                <a:latin typeface="Times New Roman" panose="02020603050405020304" pitchFamily="18" charset="0"/>
                <a:cs typeface="Times New Roman" panose="02020603050405020304" pitchFamily="18" charset="0"/>
              </a:rPr>
              <a:t> </a:t>
            </a:r>
            <a:r>
              <a:rPr lang="ru-RU" sz="1180" dirty="0" err="1">
                <a:solidFill>
                  <a:prstClr val="black"/>
                </a:solidFill>
                <a:latin typeface="Times New Roman" panose="02020603050405020304" pitchFamily="18" charset="0"/>
                <a:cs typeface="Times New Roman" panose="02020603050405020304" pitchFamily="18" charset="0"/>
              </a:rPr>
              <a:t>болады</a:t>
            </a:r>
            <a:r>
              <a:rPr lang="ru-RU" sz="1180" dirty="0">
                <a:solidFill>
                  <a:prstClr val="black"/>
                </a:solidFill>
                <a:latin typeface="Times New Roman" panose="02020603050405020304" pitchFamily="18" charset="0"/>
                <a:cs typeface="Times New Roman" panose="02020603050405020304" pitchFamily="18" charset="0"/>
              </a:rPr>
              <a:t> </a:t>
            </a:r>
            <a:r>
              <a:rPr lang="ru-RU" sz="1180" dirty="0" err="1">
                <a:solidFill>
                  <a:prstClr val="black"/>
                </a:solidFill>
                <a:latin typeface="Times New Roman" panose="02020603050405020304" pitchFamily="18" charset="0"/>
                <a:cs typeface="Times New Roman" panose="02020603050405020304" pitchFamily="18" charset="0"/>
              </a:rPr>
              <a:t>деп</a:t>
            </a:r>
            <a:r>
              <a:rPr lang="ru-RU" sz="1180" dirty="0">
                <a:solidFill>
                  <a:prstClr val="black"/>
                </a:solidFill>
                <a:latin typeface="Times New Roman" panose="02020603050405020304" pitchFamily="18" charset="0"/>
                <a:cs typeface="Times New Roman" panose="02020603050405020304" pitchFamily="18" charset="0"/>
              </a:rPr>
              <a:t> </a:t>
            </a:r>
            <a:r>
              <a:rPr lang="ru-RU" sz="1180" dirty="0" err="1">
                <a:solidFill>
                  <a:prstClr val="black"/>
                </a:solidFill>
                <a:latin typeface="Times New Roman" panose="02020603050405020304" pitchFamily="18" charset="0"/>
                <a:cs typeface="Times New Roman" panose="02020603050405020304" pitchFamily="18" charset="0"/>
              </a:rPr>
              <a:t>күтіледі</a:t>
            </a:r>
            <a:r>
              <a:rPr lang="ru-RU" sz="1180" dirty="0">
                <a:solidFill>
                  <a:prstClr val="black"/>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5025121" y="312415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60950387"/>
              </p:ext>
            </p:extLst>
          </p:nvPr>
        </p:nvGraphicFramePr>
        <p:xfrm>
          <a:off x="4981050" y="3889872"/>
          <a:ext cx="4691064" cy="246758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6860">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Қалқыма бөлшектер</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1350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2,700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2922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0,584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109</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0,543</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29716">
                <a:tc>
                  <a:txBody>
                    <a:bodyPr/>
                    <a:lstStyle/>
                    <a:p>
                      <a:r>
                        <a:rPr lang="ru-RU" sz="900" smtClean="0">
                          <a:solidFill>
                            <a:schemeClr val="tx1"/>
                          </a:solidFill>
                          <a:latin typeface="Times New Roman" panose="02020603050405020304" pitchFamily="18" charset="0"/>
                          <a:cs typeface="Times New Roman" panose="02020603050405020304" pitchFamily="18" charset="0"/>
                        </a:rPr>
                        <a:t>Азот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205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2971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1,788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 xmlns:a16="http://schemas.microsoft.com/office/drawing/2014/main" val="20000"/>
                      </a:ext>
                    </a:extLst>
                  </a:gridCol>
                  <a:gridCol w="1879359">
                    <a:extLst>
                      <a:ext uri="{9D8B030D-6E8A-4147-A177-3AD203B41FA5}">
                        <a16:colId xmlns=""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492443"/>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Бухтоярова Л.А. </a:t>
            </a:r>
            <a:r>
              <a:rPr lang="ru-RU" altLang="ru-RU" sz="1200" b="1" i="1" dirty="0" smtClean="0">
                <a:solidFill>
                  <a:srgbClr val="000000"/>
                </a:solidFill>
                <a:latin typeface="Times New Roman" panose="02020603050405020304" pitchFamily="18" charset="0"/>
                <a:cs typeface="Times New Roman" panose="02020603050405020304" pitchFamily="18" charset="0"/>
              </a:rPr>
              <a:t>/ Эрнст Л</a:t>
            </a:r>
            <a:r>
              <a:rPr lang=""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В.</a:t>
            </a:r>
            <a:endParaRPr lang="ru-RU" sz="1200" b="1" i="1" dirty="0">
              <a:solidFill>
                <a:srgbClr val="000000"/>
              </a:solidFill>
              <a:latin typeface="Times New Roman" panose="02020603050405020304" pitchFamily="18" charset="0"/>
              <a:ea typeface="Times New Roman" panose="02020603050405020304" pitchFamily="18" charset="0"/>
            </a:endParaRPr>
          </a:p>
          <a:p>
            <a:pPr eaLnBrk="0" hangingPunct="0"/>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22385</TotalTime>
  <Words>617</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3959</cp:revision>
  <cp:lastPrinted>2021-07-01T03:56:27Z</cp:lastPrinted>
  <dcterms:created xsi:type="dcterms:W3CDTF">2018-03-27T06:03:00Z</dcterms:created>
  <dcterms:modified xsi:type="dcterms:W3CDTF">2024-07-30T09:03:03Z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