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6" d="100"/>
          <a:sy n="106" d="100"/>
        </p:scale>
        <p:origin x="510"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208584" y="96798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27944026"/>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a:t>
                      </a:r>
                      <a:r>
                        <a:rPr lang="" altLang="x-none" sz="1600" b="1" i="1" dirty="0" smtClean="0">
                          <a:solidFill>
                            <a:srgbClr val="002060"/>
                          </a:solidFill>
                          <a:latin typeface="Times New Roman" panose="02020603050405020304" pitchFamily="18" charset="0"/>
                          <a:cs typeface="Times New Roman" panose="02020603050405020304" pitchFamily="18" charset="0"/>
                        </a:rPr>
                        <a:t>1</a:t>
                      </a:r>
                      <a:r>
                        <a:rPr lang="kk-KZ" altLang="x-none" sz="1600" b="1" i="1" dirty="0" smtClean="0">
                          <a:solidFill>
                            <a:srgbClr val="002060"/>
                          </a:solidFill>
                          <a:latin typeface="Times New Roman" panose="02020603050405020304" pitchFamily="18" charset="0"/>
                          <a:cs typeface="Times New Roman" panose="02020603050405020304" pitchFamily="18" charset="0"/>
                        </a:rPr>
                        <a:t>4</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01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0776" y="3428207"/>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01 </a:t>
            </a:r>
            <a:r>
              <a:rPr lang="ru-RU" altLang="ru-RU" sz="1200" b="1" dirty="0" err="1" smtClean="0">
                <a:latin typeface="Times New Roman" panose="02020603050405020304" pitchFamily="18" charset="0"/>
                <a:cs typeface="Times New Roman" panose="02020603050405020304" pitchFamily="18" charset="0"/>
              </a:rPr>
              <a:t>тамызда</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2077492"/>
          </a:xfrm>
          <a:prstGeom prst="rect">
            <a:avLst/>
          </a:prstGeom>
        </p:spPr>
        <p:txBody>
          <a:bodyPr wrap="square">
            <a:spAutoFit/>
          </a:bodyPr>
          <a:lstStyle/>
          <a:p>
            <a:pPr algn="ctr">
              <a:spcBef>
                <a:spcPts val="0"/>
              </a:spcBef>
              <a:defRPr/>
            </a:pPr>
            <a:r>
              <a:rPr lang="kk-KZ" altLang="ru-RU" sz="1200" b="1" dirty="0" smtClean="0">
                <a:solidFill>
                  <a:prstClr val="black"/>
                </a:solidFill>
                <a:latin typeface="Times New Roman" panose="02020603050405020304" pitchFamily="18" charset="0"/>
                <a:cs typeface="Times New Roman" panose="02020603050405020304" pitchFamily="18" charset="0"/>
              </a:rPr>
              <a:t>Өскемен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0</a:t>
            </a:r>
            <a:r>
              <a:rPr lang="kk-KZ" altLang="ru-RU" sz="1200" b="1" dirty="0" smtClean="0">
                <a:latin typeface="Times New Roman" panose="02020603050405020304" pitchFamily="18" charset="0"/>
                <a:cs typeface="Times New Roman" panose="02020603050405020304" pitchFamily="18" charset="0"/>
              </a:rPr>
              <a:t>2 тамызға</a:t>
            </a:r>
            <a:r>
              <a:rPr lang="ru-RU"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01 тамыз </a:t>
            </a:r>
            <a:r>
              <a:rPr lang="kk-KZ" altLang="ru-RU" sz="1200" b="1" dirty="0">
                <a:latin typeface="Times New Roman" pitchFamily="18" charset="0"/>
                <a:cs typeface="Times New Roman" pitchFamily="18" charset="0"/>
              </a:rPr>
              <a:t>сағ. </a:t>
            </a:r>
            <a:r>
              <a:rPr lang="ru-RU" altLang="ru-RU" sz="1200" b="1" dirty="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02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Көшпелі бұлтты,</a:t>
            </a:r>
            <a:r>
              <a:rPr lang="" sz="1100" dirty="0">
                <a:solidFill>
                  <a:prstClr val="black"/>
                </a:solidFill>
                <a:latin typeface="Times New Roman" pitchFamily="18" charset="0"/>
                <a:cs typeface="Times New Roman" pitchFamily="18" charset="0"/>
              </a:rPr>
              <a:t> </a:t>
            </a:r>
            <a:r>
              <a:rPr lang="kk-KZ" sz="1100" dirty="0">
                <a:latin typeface="Times New Roman" panose="02020603050405020304" pitchFamily="18" charset="0"/>
                <a:cs typeface="Times New Roman" panose="02020603050405020304" pitchFamily="18" charset="0"/>
              </a:rPr>
              <a:t>жауын-шашынсыз</a:t>
            </a:r>
            <a:r>
              <a:rPr lang="kk-KZ"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С</a:t>
            </a:r>
            <a:r>
              <a:rPr lang="kk-KZ" sz="1100" dirty="0" smtClean="0">
                <a:solidFill>
                  <a:prstClr val="black"/>
                </a:solidFill>
                <a:latin typeface="Times New Roman" pitchFamily="18" charset="0"/>
                <a:cs typeface="Times New Roman" pitchFamily="18" charset="0"/>
              </a:rPr>
              <a:t>олтүстік-шығыстан соғатын жел оңтүстік-батысқа ауысады 1-6 </a:t>
            </a:r>
            <a:r>
              <a:rPr lang="kk-KZ" sz="1100" dirty="0">
                <a:solidFill>
                  <a:prstClr val="black"/>
                </a:solidFill>
                <a:latin typeface="Times New Roman" pitchFamily="18" charset="0"/>
                <a:cs typeface="Times New Roman" pitchFamily="18" charset="0"/>
              </a:rPr>
              <a:t>м/с. </a:t>
            </a:r>
            <a:r>
              <a:rPr lang="kk-KZ" sz="1100" dirty="0" smtClean="0">
                <a:solidFill>
                  <a:prstClr val="black"/>
                </a:solidFill>
                <a:latin typeface="Times New Roman" pitchFamily="18" charset="0"/>
                <a:cs typeface="Times New Roman" pitchFamily="18" charset="0"/>
              </a:rPr>
              <a:t>Ауа </a:t>
            </a:r>
            <a:r>
              <a:rPr lang="kk-KZ" sz="1100" dirty="0">
                <a:solidFill>
                  <a:prstClr val="black"/>
                </a:solidFill>
                <a:latin typeface="Times New Roman" pitchFamily="18" charset="0"/>
                <a:cs typeface="Times New Roman" pitchFamily="18" charset="0"/>
              </a:rPr>
              <a:t>температурасы түнде </a:t>
            </a:r>
            <a:r>
              <a:rPr lang="kk-KZ" sz="1100" dirty="0" smtClean="0">
                <a:solidFill>
                  <a:prstClr val="black"/>
                </a:solidFill>
                <a:latin typeface="Times New Roman" pitchFamily="18" charset="0"/>
                <a:cs typeface="Times New Roman" pitchFamily="18" charset="0"/>
              </a:rPr>
              <a:t>15-17°, </a:t>
            </a:r>
            <a:r>
              <a:rPr lang="kk-KZ" sz="1100" dirty="0" smtClean="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32-34</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жылы.</a:t>
            </a:r>
          </a:p>
          <a:p>
            <a:pPr lvl="0" indent="185738" algn="just"/>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03 </a:t>
            </a:r>
            <a:r>
              <a:rPr lang="ru-RU" altLang="ru-RU" sz="1200" b="1" dirty="0" err="1" smtClean="0">
                <a:latin typeface="Times New Roman" panose="02020603050405020304" pitchFamily="18" charset="0"/>
                <a:cs typeface="Times New Roman" panose="02020603050405020304" pitchFamily="18" charset="0"/>
              </a:rPr>
              <a:t>тамызға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02 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smtClean="0">
                <a:latin typeface="Times New Roman" panose="02020603050405020304" pitchFamily="18" charset="0"/>
                <a:cs typeface="Times New Roman" panose="02020603050405020304" pitchFamily="18" charset="0"/>
              </a:rPr>
              <a:t>03 </a:t>
            </a:r>
            <a:r>
              <a:rPr lang="ru-RU" sz="1200" b="1" dirty="0" err="1" smtClean="0">
                <a:latin typeface="Times New Roman" panose="02020603050405020304" pitchFamily="18" charset="0"/>
                <a:cs typeface="Times New Roman" panose="02020603050405020304" pitchFamily="18" charset="0"/>
              </a:rPr>
              <a:t>тамыз</a:t>
            </a:r>
            <a:r>
              <a:rPr lang="kk-KZ"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Көшпелі бұлтты,</a:t>
            </a:r>
            <a:r>
              <a:rPr lang="" sz="1100" dirty="0" smtClean="0">
                <a:solidFill>
                  <a:prstClr val="black"/>
                </a:solidFill>
                <a:latin typeface="Times New Roman" pitchFamily="18" charset="0"/>
                <a:cs typeface="Times New Roman" pitchFamily="18" charset="0"/>
              </a:rPr>
              <a:t> </a:t>
            </a:r>
            <a:r>
              <a:rPr lang="kk-KZ" sz="1100" dirty="0" smtClean="0">
                <a:latin typeface="Times New Roman" panose="02020603050405020304" pitchFamily="18" charset="0"/>
                <a:cs typeface="Times New Roman" panose="02020603050405020304" pitchFamily="18" charset="0"/>
              </a:rPr>
              <a:t>жауын-шашынсыз</a:t>
            </a:r>
            <a:r>
              <a:rPr lang="kk-KZ" sz="1100" dirty="0" smtClean="0">
                <a:solidFill>
                  <a:prstClr val="black"/>
                </a:solidFill>
                <a:latin typeface="Times New Roman" pitchFamily="18" charset="0"/>
                <a:cs typeface="Times New Roman" pitchFamily="18" charset="0"/>
              </a:rPr>
              <a:t>. Жел </a:t>
            </a:r>
            <a:r>
              <a:rPr lang="kk-KZ" sz="1100" dirty="0" smtClean="0">
                <a:solidFill>
                  <a:prstClr val="black"/>
                </a:solidFill>
                <a:latin typeface="Times New Roman" pitchFamily="18" charset="0"/>
                <a:cs typeface="Times New Roman" pitchFamily="18" charset="0"/>
              </a:rPr>
              <a:t>шығыстан </a:t>
            </a:r>
            <a:r>
              <a:rPr lang="kk-KZ" sz="1100" dirty="0" smtClean="0">
                <a:solidFill>
                  <a:prstClr val="black"/>
                </a:solidFill>
                <a:latin typeface="Times New Roman" pitchFamily="18" charset="0"/>
                <a:cs typeface="Times New Roman" pitchFamily="18" charset="0"/>
              </a:rPr>
              <a:t>соғады, күші </a:t>
            </a:r>
            <a:r>
              <a:rPr lang="kk-KZ" sz="1100" dirty="0" smtClean="0">
                <a:solidFill>
                  <a:prstClr val="black"/>
                </a:solidFill>
                <a:latin typeface="Times New Roman" pitchFamily="18" charset="0"/>
                <a:cs typeface="Times New Roman" pitchFamily="18" charset="0"/>
              </a:rPr>
              <a:t>3-8</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м/с</a:t>
            </a:r>
            <a:r>
              <a:rPr lang="kk-KZ"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Ауа </a:t>
            </a:r>
            <a:r>
              <a:rPr lang="kk-KZ" sz="1100" dirty="0">
                <a:solidFill>
                  <a:prstClr val="black"/>
                </a:solidFill>
                <a:latin typeface="Times New Roman" pitchFamily="18" charset="0"/>
                <a:cs typeface="Times New Roman" pitchFamily="18" charset="0"/>
              </a:rPr>
              <a:t>температурасы </a:t>
            </a:r>
            <a:r>
              <a:rPr lang="kk-KZ" sz="1100" dirty="0" smtClean="0">
                <a:solidFill>
                  <a:prstClr val="black"/>
                </a:solidFill>
                <a:latin typeface="Times New Roman" pitchFamily="18" charset="0"/>
                <a:cs typeface="Times New Roman" pitchFamily="18" charset="0"/>
              </a:rPr>
              <a:t>18-20° </a:t>
            </a:r>
            <a:r>
              <a:rPr lang="kk-KZ" sz="1100" dirty="0">
                <a:solidFill>
                  <a:prstClr val="black"/>
                </a:solidFill>
                <a:latin typeface="Times New Roman" pitchFamily="18" charset="0"/>
                <a:cs typeface="Times New Roman" pitchFamily="18" charset="0"/>
              </a:rPr>
              <a:t>жылы болады.</a:t>
            </a:r>
            <a:r>
              <a:rPr lang="kk-KZ" sz="1100" b="1" dirty="0">
                <a:solidFill>
                  <a:srgbClr val="000000"/>
                </a:solidFill>
                <a:latin typeface="Times New Roman" panose="02020603050405020304" pitchFamily="18" charset="0"/>
                <a:cs typeface="Times New Roman" panose="02020603050405020304" pitchFamily="18" charset="0"/>
                <a:sym typeface="+mn-ea"/>
              </a:rPr>
              <a:t>  </a:t>
            </a: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68163184"/>
              </p:ext>
            </p:extLst>
          </p:nvPr>
        </p:nvGraphicFramePr>
        <p:xfrm>
          <a:off x="4981050" y="3889872"/>
          <a:ext cx="4691064" cy="2470144"/>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6860">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Факт </a:t>
                      </a:r>
                      <a:r>
                        <a:rPr lang="ru-RU" sz="9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ШЖШ асу </a:t>
                      </a:r>
                      <a:r>
                        <a:rPr lang="ru-RU" sz="900" dirty="0" err="1" smtClean="0">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6404">
                <a:tc>
                  <a:txBody>
                    <a:bodyPr/>
                    <a:lstStyle/>
                    <a:p>
                      <a:r>
                        <a:rPr lang="kk-KZ" sz="900" smtClean="0">
                          <a:solidFill>
                            <a:schemeClr val="tx1"/>
                          </a:solidFill>
                          <a:latin typeface="Times New Roman" panose="02020603050405020304" pitchFamily="18" charset="0"/>
                          <a:cs typeface="Times New Roman" panose="02020603050405020304" pitchFamily="18" charset="0"/>
                        </a:rPr>
                        <a:t>Қалқыма бөлшектер</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РМ-2,5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РМ-10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636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1,271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1822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0,364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9716">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115</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0,574</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29716">
                <a:tc>
                  <a:txBody>
                    <a:bodyPr/>
                    <a:lstStyle/>
                    <a:p>
                      <a:r>
                        <a:rPr lang="ru-RU" sz="900" smtClean="0">
                          <a:solidFill>
                            <a:schemeClr val="tx1"/>
                          </a:solidFill>
                          <a:latin typeface="Times New Roman" panose="02020603050405020304" pitchFamily="18" charset="0"/>
                          <a:cs typeface="Times New Roman" panose="02020603050405020304" pitchFamily="18" charset="0"/>
                        </a:rPr>
                        <a:t>Азот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0,165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29716">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Сероводород</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2,931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bl>
          </a:graphicData>
        </a:graphic>
      </p:graphicFrame>
      <p:sp>
        <p:nvSpPr>
          <p:cNvPr id="20" name="TextBox 13"/>
          <p:cNvSpPr txBox="1"/>
          <p:nvPr/>
        </p:nvSpPr>
        <p:spPr>
          <a:xfrm>
            <a:off x="5025122" y="2181711"/>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02 </a:t>
            </a:r>
            <a:r>
              <a:rPr lang="ru-RU" sz="1200" dirty="0" err="1" smtClean="0">
                <a:solidFill>
                  <a:prstClr val="black"/>
                </a:solidFill>
                <a:latin typeface="Times New Roman" panose="02020603050405020304" pitchFamily="18" charset="0"/>
                <a:cs typeface="Times New Roman" panose="02020603050405020304" pitchFamily="18" charset="0"/>
              </a:rPr>
              <a:t>тамыз</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2024 </a:t>
            </a:r>
            <a:r>
              <a:rPr lang="ru-RU" sz="1200" dirty="0" err="1">
                <a:solidFill>
                  <a:prstClr val="black"/>
                </a:solidFill>
                <a:latin typeface="Times New Roman" panose="02020603050405020304" pitchFamily="18" charset="0"/>
                <a:cs typeface="Times New Roman" panose="02020603050405020304" pitchFamily="18" charset="0"/>
              </a:rPr>
              <a:t>жылы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жиналуына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жоғары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25121" y="3124150"/>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2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жарияланады</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492443"/>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solidFill>
                  <a:srgbClr val="000000"/>
                </a:solidFill>
                <a:latin typeface="Times New Roman" panose="02020603050405020304" pitchFamily="18" charset="0"/>
                <a:cs typeface="Times New Roman" panose="02020603050405020304" pitchFamily="18" charset="0"/>
              </a:rPr>
              <a:t>: Иманғабасова А.Т. </a:t>
            </a:r>
            <a:r>
              <a:rPr lang="ru-RU" altLang="ru-RU" sz="1200" b="1" i="1" dirty="0" smtClean="0">
                <a:solidFill>
                  <a:srgbClr val="000000"/>
                </a:solidFill>
                <a:latin typeface="Times New Roman" panose="02020603050405020304" pitchFamily="18" charset="0"/>
                <a:cs typeface="Times New Roman" panose="02020603050405020304" pitchFamily="18" charset="0"/>
              </a:rPr>
              <a:t>/ Эрнст Л</a:t>
            </a:r>
            <a:r>
              <a:rPr lang=""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В.</a:t>
            </a:r>
            <a:endParaRPr lang="ru-RU" sz="1200" b="1" i="1" dirty="0">
              <a:solidFill>
                <a:srgbClr val="000000"/>
              </a:solidFill>
              <a:latin typeface="Times New Roman" panose="02020603050405020304" pitchFamily="18" charset="0"/>
              <a:ea typeface="Times New Roman" panose="02020603050405020304" pitchFamily="18" charset="0"/>
            </a:endParaRPr>
          </a:p>
          <a:p>
            <a:pPr eaLnBrk="0" hangingPunct="0"/>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22398</TotalTime>
  <Words>615</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3967</cp:revision>
  <cp:lastPrinted>2021-07-01T03:56:27Z</cp:lastPrinted>
  <dcterms:created xsi:type="dcterms:W3CDTF">2018-03-27T06:03:00Z</dcterms:created>
  <dcterms:modified xsi:type="dcterms:W3CDTF">2024-08-01T07:43:35Z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