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287847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Өскемен</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№2</a:t>
                      </a:r>
                      <a:r>
                        <a:rPr lang="" altLang="x-none" sz="1600" b="1" i="1" dirty="0">
                          <a:solidFill>
                            <a:srgbClr val="002060"/>
                          </a:solidFill>
                          <a:latin typeface="Times New Roman" panose="02020603050405020304" pitchFamily="18" charset="0"/>
                          <a:cs typeface="Times New Roman" panose="02020603050405020304" pitchFamily="18" charset="0"/>
                        </a:rPr>
                        <a:t>16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a:t>
                      </a:r>
                      <a:r>
                        <a:rPr lang="ru-RU" sz="700" i="1">
                          <a:latin typeface="Times New Roman" panose="02020603050405020304" pitchFamily="18" charset="0"/>
                          <a:cs typeface="Times New Roman" panose="02020603050405020304" pitchFamily="18" charset="0"/>
                        </a:rPr>
                        <a:t>Об утверждении </a:t>
                      </a:r>
                      <a:r>
                        <a:rPr lang="ru-RU" sz="700" i="1" dirty="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3</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тамызда</a:t>
            </a:r>
            <a:r>
              <a:rPr lang="kk-KZ"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Өскемен</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1892826"/>
          </a:xfrm>
          <a:prstGeom prst="rect">
            <a:avLst/>
          </a:prstGeom>
        </p:spPr>
        <p:txBody>
          <a:bodyPr wrap="square">
            <a:spAutoFit/>
          </a:bodyPr>
          <a:lstStyle/>
          <a:p>
            <a:pPr algn="ctr">
              <a:spcBef>
                <a:spcPts val="0"/>
              </a:spcBef>
              <a:defRPr/>
            </a:pPr>
            <a:r>
              <a:rPr lang="kk-KZ" altLang="ru-RU" sz="1200" b="1" dirty="0">
                <a:solidFill>
                  <a:prstClr val="black"/>
                </a:solidFill>
                <a:latin typeface="Times New Roman" panose="02020603050405020304" pitchFamily="18" charset="0"/>
                <a:cs typeface="Times New Roman" panose="02020603050405020304" pitchFamily="18" charset="0"/>
              </a:rPr>
              <a:t>Өскемен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a:latin typeface="Times New Roman" panose="02020603050405020304" pitchFamily="18" charset="0"/>
                <a:cs typeface="Times New Roman" panose="02020603050405020304" pitchFamily="18" charset="0"/>
              </a:rPr>
              <a:t>04</a:t>
            </a:r>
            <a:r>
              <a:rPr lang="kk-KZ" altLang="ru-RU" sz="1200" b="1" dirty="0">
                <a:latin typeface="Times New Roman" panose="02020603050405020304" pitchFamily="18" charset="0"/>
                <a:cs typeface="Times New Roman" panose="02020603050405020304" pitchFamily="18" charset="0"/>
              </a:rPr>
              <a:t> тамызға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a:latin typeface="Times New Roman" pitchFamily="18" charset="0"/>
                <a:cs typeface="Times New Roman" pitchFamily="18" charset="0"/>
              </a:rPr>
              <a:t>0</a:t>
            </a:r>
            <a:r>
              <a:rPr lang="" altLang="ru-RU" sz="1200" b="1" dirty="0">
                <a:latin typeface="Times New Roman" pitchFamily="18" charset="0"/>
                <a:cs typeface="Times New Roman" pitchFamily="18" charset="0"/>
              </a:rPr>
              <a:t>3</a:t>
            </a:r>
            <a:r>
              <a:rPr lang="kk-KZ" altLang="ru-RU" sz="1200" b="1" dirty="0">
                <a:latin typeface="Times New Roman" pitchFamily="18" charset="0"/>
                <a:cs typeface="Times New Roman" pitchFamily="18" charset="0"/>
              </a:rPr>
              <a:t> тамыз сағ. </a:t>
            </a:r>
            <a:r>
              <a:rPr lang="ru-RU" altLang="ru-RU" sz="1200" b="1" dirty="0">
                <a:latin typeface="Times New Roman" panose="02020603050405020304" pitchFamily="18" charset="0"/>
                <a:cs typeface="Times New Roman" panose="02020603050405020304" pitchFamily="18" charset="0"/>
              </a:rPr>
              <a:t>20-дан 0</a:t>
            </a:r>
            <a:r>
              <a:rPr lang=""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100" dirty="0">
                <a:solidFill>
                  <a:prstClr val="black"/>
                </a:solidFill>
                <a:latin typeface="Times New Roman" pitchFamily="18" charset="0"/>
                <a:cs typeface="Times New Roman" pitchFamily="18" charset="0"/>
              </a:rPr>
              <a:t>Көшпелі бұ</a:t>
            </a:r>
            <a:r>
              <a:rPr lang="kk-KZ" sz="1100" dirty="0">
                <a:solidFill>
                  <a:prstClr val="black"/>
                </a:solidFill>
                <a:latin typeface="Times New Roman" panose="02020603050405020304" pitchFamily="18" charset="0"/>
                <a:ea typeface="Calibri" panose="020F0502020204030204" pitchFamily="34" charset="0"/>
              </a:rPr>
              <a:t>лтты</a:t>
            </a:r>
            <a:r>
              <a:rPr lang="kk-KZ" sz="1100" dirty="0">
                <a:solidFill>
                  <a:prstClr val="black"/>
                </a:solidFill>
                <a:latin typeface="Times New Roman" pitchFamily="18" charset="0"/>
                <a:cs typeface="Times New Roman" pitchFamily="18" charset="0"/>
              </a:rPr>
              <a:t>,</a:t>
            </a:r>
            <a:r>
              <a:rPr lang="" sz="1100" dirty="0">
                <a:solidFill>
                  <a:prstClr val="black"/>
                </a:solidFill>
                <a:latin typeface="Times New Roman" pitchFamily="18" charset="0"/>
                <a:cs typeface="Times New Roman" pitchFamily="18" charset="0"/>
              </a:rPr>
              <a:t> жауын-шашынсыз</a:t>
            </a:r>
            <a:r>
              <a:rPr lang="kk-KZ" sz="1100" dirty="0">
                <a:solidFill>
                  <a:prstClr val="black"/>
                </a:solidFill>
                <a:latin typeface="Times New Roman" pitchFamily="18" charset="0"/>
                <a:cs typeface="Times New Roman" pitchFamily="18" charset="0"/>
              </a:rPr>
              <a:t>. </a:t>
            </a:r>
            <a:r>
              <a:rPr lang="" sz="1100" dirty="0">
                <a:solidFill>
                  <a:prstClr val="black"/>
                </a:solidFill>
                <a:latin typeface="Times New Roman" pitchFamily="18" charset="0"/>
                <a:cs typeface="Times New Roman" pitchFamily="18" charset="0"/>
              </a:rPr>
              <a:t>Жел с</a:t>
            </a:r>
            <a:r>
              <a:rPr lang="kk-KZ" sz="1100" dirty="0">
                <a:solidFill>
                  <a:prstClr val="black"/>
                </a:solidFill>
                <a:latin typeface="Times New Roman" pitchFamily="18" charset="0"/>
                <a:cs typeface="Times New Roman" pitchFamily="18" charset="0"/>
              </a:rPr>
              <a:t>олтүстік-батыс</a:t>
            </a:r>
            <a:r>
              <a:rPr lang="" sz="1100" dirty="0">
                <a:solidFill>
                  <a:prstClr val="black"/>
                </a:solidFill>
                <a:latin typeface="Times New Roman" pitchFamily="18" charset="0"/>
                <a:cs typeface="Times New Roman" pitchFamily="18" charset="0"/>
              </a:rPr>
              <a:t>тан со</a:t>
            </a:r>
            <a:r>
              <a:rPr lang="kk-KZ" sz="1100" dirty="0">
                <a:solidFill>
                  <a:prstClr val="black"/>
                </a:solidFill>
                <a:latin typeface="Times New Roman" pitchFamily="18" charset="0"/>
                <a:cs typeface="Times New Roman" pitchFamily="18" charset="0"/>
              </a:rPr>
              <a:t>ғады, күші 5-10 м/с</a:t>
            </a:r>
            <a:r>
              <a:rPr lang="kk-KZ" sz="1100" dirty="0">
                <a:latin typeface="Times New Roman" panose="02020603050405020304" pitchFamily="18" charset="0"/>
                <a:cs typeface="Times New Roman" panose="02020603050405020304" pitchFamily="18" charset="0"/>
              </a:rPr>
              <a:t>.</a:t>
            </a:r>
            <a:r>
              <a:rPr lang="kk-KZ" sz="1100" dirty="0"/>
              <a:t> </a:t>
            </a:r>
            <a:r>
              <a:rPr lang="kk-KZ" sz="1100" dirty="0">
                <a:solidFill>
                  <a:prstClr val="black"/>
                </a:solidFill>
                <a:latin typeface="Times New Roman" pitchFamily="18" charset="0"/>
                <a:cs typeface="Times New Roman" pitchFamily="18" charset="0"/>
              </a:rPr>
              <a:t>Ауа температурасы түнде 17-19°, күндіз 28-30° жылы.</a:t>
            </a:r>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a:t>
            </a:r>
            <a:r>
              <a:rPr lang="" altLang="ru-RU" sz="1200" b="1" dirty="0">
                <a:latin typeface="Times New Roman" panose="02020603050405020304" pitchFamily="18" charset="0"/>
                <a:cs typeface="Times New Roman" panose="02020603050405020304" pitchFamily="18" charset="0"/>
              </a:rPr>
              <a:t>5</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тамызға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a:latin typeface="Times New Roman" panose="02020603050405020304" pitchFamily="18" charset="0"/>
                <a:cs typeface="Times New Roman" panose="02020603050405020304" pitchFamily="18" charset="0"/>
              </a:rPr>
              <a:t>0</a:t>
            </a:r>
            <a:r>
              <a:rPr lang="" altLang="ru-RU" sz="1200" b="1" dirty="0">
                <a:latin typeface="Times New Roman" panose="02020603050405020304" pitchFamily="18" charset="0"/>
                <a:cs typeface="Times New Roman" panose="02020603050405020304" pitchFamily="18" charset="0"/>
              </a:rPr>
              <a:t>4</a:t>
            </a:r>
            <a:r>
              <a:rPr lang="kk-KZ" altLang="ru-RU" sz="1200" b="1" dirty="0">
                <a:latin typeface="Times New Roman" panose="02020603050405020304" pitchFamily="18" charset="0"/>
                <a:cs typeface="Times New Roman" panose="02020603050405020304" pitchFamily="18" charset="0"/>
              </a:rPr>
              <a:t>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0</a:t>
            </a:r>
            <a:r>
              <a:rPr lang="" sz="1200" b="1" dirty="0">
                <a:latin typeface="Times New Roman" panose="02020603050405020304" pitchFamily="18" charset="0"/>
                <a:cs typeface="Times New Roman" panose="02020603050405020304" pitchFamily="18" charset="0"/>
              </a:rPr>
              <a:t>5</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тамыз</a:t>
            </a:r>
            <a:r>
              <a:rPr lang="kk-KZ"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a:t>
            </a:r>
            <a:r>
              <a:rPr lang="kk-KZ" sz="1100" dirty="0">
                <a:solidFill>
                  <a:prstClr val="black"/>
                </a:solidFill>
                <a:latin typeface="Times New Roman" pitchFamily="18" charset="0"/>
                <a:cs typeface="Times New Roman" pitchFamily="18" charset="0"/>
              </a:rPr>
              <a:t>Көшпелі бұлтты,</a:t>
            </a:r>
            <a:r>
              <a:rPr lang="" sz="1100" dirty="0">
                <a:solidFill>
                  <a:prstClr val="black"/>
                </a:solidFill>
                <a:latin typeface="Times New Roman" pitchFamily="18" charset="0"/>
                <a:cs typeface="Times New Roman"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dirty="0">
                <a:solidFill>
                  <a:prstClr val="black"/>
                </a:solidFill>
                <a:latin typeface="Times New Roman" pitchFamily="18" charset="0"/>
                <a:cs typeface="Times New Roman" pitchFamily="18" charset="0"/>
              </a:rPr>
              <a:t>. Жел солтүстік-батыстан соғады, күші 2-7 м/с. Ауа температурасы 18-20° жылы болады.</a:t>
            </a:r>
            <a:r>
              <a:rPr lang="kk-KZ" sz="1100" b="1" dirty="0">
                <a:solidFill>
                  <a:srgbClr val="000000"/>
                </a:solidFill>
                <a:latin typeface="Times New Roman" panose="02020603050405020304" pitchFamily="18" charset="0"/>
                <a:cs typeface="Times New Roman" panose="02020603050405020304" pitchFamily="18" charset="0"/>
                <a:sym typeface="+mn-ea"/>
              </a:rPr>
              <a:t>  </a:t>
            </a: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21"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296535302"/>
              </p:ext>
            </p:extLst>
          </p:nvPr>
        </p:nvGraphicFramePr>
        <p:xfrm>
          <a:off x="4981050" y="3889872"/>
          <a:ext cx="4691064" cy="2470144"/>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Факт </a:t>
                      </a:r>
                      <a:r>
                        <a:rPr lang="ru-RU" sz="900" dirty="0" err="1">
                          <a:solidFill>
                            <a:schemeClr val="tx1"/>
                          </a:solidFill>
                          <a:latin typeface="Times New Roman" panose="02020603050405020304" pitchFamily="18" charset="0"/>
                          <a:cs typeface="Times New Roman" panose="02020603050405020304" pitchFamily="18" charset="0"/>
                        </a:rPr>
                        <a:t>концентрациясы</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a:solidFill>
                            <a:schemeClr val="tx1"/>
                          </a:solidFill>
                          <a:latin typeface="Times New Roman" panose="02020603050405020304" pitchFamily="18" charset="0"/>
                          <a:cs typeface="Times New Roman" panose="02020603050405020304" pitchFamily="18" charset="0"/>
                        </a:rPr>
                        <a:t>ШЖШ асу </a:t>
                      </a:r>
                      <a:r>
                        <a:rPr lang="ru-RU" sz="900" dirty="0" err="1">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6404">
                <a:tc>
                  <a:txBody>
                    <a:bodyPr/>
                    <a:lstStyle/>
                    <a:p>
                      <a:r>
                        <a:rPr lang="kk-KZ" sz="90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бөшектер</a:t>
                      </a:r>
                      <a:r>
                        <a:rPr lang="ru-RU" sz="9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0,004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612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1,2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3142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dirty="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142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258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0,6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a:solidFill>
                            <a:schemeClr val="tx1"/>
                          </a:solidFill>
                          <a:latin typeface="Times New Roman" panose="02020603050405020304" pitchFamily="18" charset="0"/>
                          <a:cs typeface="Times New Roman" panose="02020603050405020304" pitchFamily="18" charset="0"/>
                        </a:rPr>
                        <a:t>Сероводород</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36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1,5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0" name="TextBox 13"/>
          <p:cNvSpPr txBox="1"/>
          <p:nvPr/>
        </p:nvSpPr>
        <p:spPr>
          <a:xfrm>
            <a:off x="5025122" y="218171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25121" y="312415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30</a:t>
            </a:r>
          </a:p>
          <a:p>
            <a:pPr algn="just"/>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126</a:t>
            </a:r>
          </a:p>
          <a:p>
            <a:pPr algn="just"/>
            <a:r>
              <a:rPr lang="ru-RU" altLang="ru-RU" sz="1200" dirty="0">
                <a:solidFill>
                  <a:srgbClr val="000000"/>
                </a:solidFill>
                <a:latin typeface="Times New Roman" panose="02020603050405020304" pitchFamily="18" charset="0"/>
                <a:cs typeface="Times New Roman" panose="02020603050405020304" pitchFamily="18" charset="0"/>
              </a:rPr>
              <a:t>№ 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6</a:t>
            </a:r>
          </a:p>
          <a:p>
            <a:pPr algn="just"/>
            <a:r>
              <a:rPr lang="ru-RU" altLang="ru-RU" sz="1200" dirty="0">
                <a:solidFill>
                  <a:srgbClr val="000000"/>
                </a:solidFill>
                <a:latin typeface="Times New Roman" panose="02020603050405020304" pitchFamily="18" charset="0"/>
                <a:cs typeface="Times New Roman" panose="02020603050405020304" pitchFamily="18" charset="0"/>
              </a:rPr>
              <a:t>№ 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12</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18</a:t>
            </a:r>
          </a:p>
          <a:p>
            <a:pPr algn="just"/>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Сер</a:t>
            </a:r>
            <a:r>
              <a:rPr lang="kk-KZ" altLang="ru-RU" sz="1200" dirty="0">
                <a:solidFill>
                  <a:srgbClr val="000000"/>
                </a:solidFill>
                <a:latin typeface="Times New Roman" panose="02020603050405020304" pitchFamily="18" charset="0"/>
                <a:cs typeface="Times New Roman" panose="02020603050405020304" pitchFamily="18" charset="0"/>
              </a:rPr>
              <a:t>ікбаев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232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70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13</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7</a:t>
                        </a:r>
                        <a:r>
                          <a:rPr lang="en-US" sz="800" dirty="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vozduh2_vk</a:t>
                        </a:r>
                        <a:r>
                          <a:rPr lang="en-US" altLang="x-none" sz="800" b="1" dirty="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Метеоболжау</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kk-KZ" sz="800" dirty="0">
                            <a:latin typeface="Times New Roman" panose="02020603050405020304" pitchFamily="18" charset="0"/>
                            <a:cs typeface="Times New Roman" panose="02020603050405020304" pitchFamily="18" charset="0"/>
                          </a:rPr>
                          <a:t>2</a:t>
                        </a:r>
                        <a:r>
                          <a:rPr sz="800" dirty="0">
                            <a:latin typeface="Times New Roman" panose="02020603050405020304" pitchFamily="18" charset="0"/>
                            <a:cs typeface="Times New Roman" panose="02020603050405020304" pitchFamily="18" charset="0"/>
                          </a:rPr>
                          <a:t>7</a:t>
                        </a:r>
                        <a:r>
                          <a:rPr lang="kk-KZ" sz="800" dirty="0">
                            <a:latin typeface="Times New Roman" panose="02020603050405020304" pitchFamily="18" charset="0"/>
                            <a:cs typeface="Times New Roman" panose="02020603050405020304" pitchFamily="18" charset="0"/>
                          </a:rPr>
                          <a:t>32</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98</a:t>
                        </a:r>
                        <a:r>
                          <a:rPr sz="800" dirty="0">
                            <a:latin typeface="Times New Roman" panose="02020603050405020304" pitchFamily="18" charset="0"/>
                            <a:cs typeface="Times New Roman" panose="02020603050405020304" pitchFamily="18" charset="0"/>
                          </a:rPr>
                          <a:t>, 7</a:t>
                        </a:r>
                        <a:r>
                          <a:rPr lang="kk-KZ"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62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492443"/>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 altLang="ru-RU" sz="1200" b="1" i="1" dirty="0">
                <a:solidFill>
                  <a:srgbClr val="000000"/>
                </a:solidFill>
                <a:latin typeface="Times New Roman" panose="02020603050405020304" pitchFamily="18" charset="0"/>
                <a:cs typeface="Times New Roman" panose="02020603050405020304" pitchFamily="18" charset="0"/>
              </a:rPr>
              <a:t>Жиембаева Д</a:t>
            </a:r>
            <a:r>
              <a:rPr lang="kk-KZ" altLang="ru-RU" sz="1200" b="1" i="1" dirty="0">
                <a:solidFill>
                  <a:srgbClr val="000000"/>
                </a:solidFill>
                <a:latin typeface="Times New Roman" panose="02020603050405020304" pitchFamily="18" charset="0"/>
                <a:cs typeface="Times New Roman" panose="02020603050405020304" pitchFamily="18" charset="0"/>
              </a:rPr>
              <a:t>.А. </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Акылбаева М.М</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endParaRPr>
          </a:p>
          <a:p>
            <a:pPr eaLnBrk="0" hangingPunct="0"/>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 Р &lt;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a:t>
                      </a:r>
                      <a:r>
                        <a:rPr lang="en-US" sz="1000" dirty="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22464</TotalTime>
  <Words>654</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3973</cp:revision>
  <cp:lastPrinted>2021-07-01T03:56:27Z</cp:lastPrinted>
  <dcterms:created xsi:type="dcterms:W3CDTF">2018-03-27T06:03:00Z</dcterms:created>
  <dcterms:modified xsi:type="dcterms:W3CDTF">2024-08-03T07:45:48Z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