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918026201"/>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216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03 </a:t>
                      </a:r>
                      <a:r>
                        <a:rPr lang="ru-RU" altLang="zh-CN" sz="1200" b="1" i="1" baseline="0" dirty="0" err="1">
                          <a:solidFill>
                            <a:schemeClr val="tx2">
                              <a:lumMod val="75000"/>
                            </a:schemeClr>
                          </a:solidFill>
                          <a:latin typeface="Times New Roman" panose="02020603050405020304" pitchFamily="18" charset="0"/>
                          <a:cs typeface="Times New Roman" panose="02020603050405020304" pitchFamily="18" charset="0"/>
                        </a:rPr>
                        <a:t>тамыз</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04 тамыз</a:t>
            </a:r>
          </a:p>
          <a:p>
            <a:pPr lvl="0" algn="ct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03 тамыз </a:t>
            </a:r>
            <a:r>
              <a:rPr lang="kk-KZ" altLang="ru-RU" sz="1200" b="1" dirty="0">
                <a:solidFill>
                  <a:prstClr val="black"/>
                </a:solidFill>
                <a:latin typeface="Times New Roman" panose="02020603050405020304" pitchFamily="18" charset="0"/>
                <a:cs typeface="Times New Roman" panose="02020603050405020304" pitchFamily="18" charset="0"/>
              </a:rPr>
              <a:t>2024 ж. сағ. 20-ден 04 тамыз 2024 ж. сағ. 20-дейін</a:t>
            </a:r>
          </a:p>
          <a:p>
            <a:pPr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a:t>
            </a:r>
            <a:r>
              <a:rPr lang="ru-RU" sz="1200">
                <a:solidFill>
                  <a:prstClr val="black"/>
                </a:solidFill>
                <a:latin typeface="Times New Roman" panose="02020603050405020304" pitchFamily="18" charset="0"/>
                <a:cs typeface="Times New Roman" panose="02020603050405020304" pitchFamily="18" charset="0"/>
              </a:rPr>
              <a:t>жауын-шашынсыз</a:t>
            </a:r>
            <a:r>
              <a:rPr lang="ru-RU" sz="120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a:t>
            </a:r>
            <a:r>
              <a:rPr lang="ru-RU" sz="1200" dirty="0" err="1">
                <a:solidFill>
                  <a:prstClr val="black"/>
                </a:solidFill>
                <a:latin typeface="Times New Roman" panose="02020603050405020304" pitchFamily="18" charset="0"/>
                <a:cs typeface="Times New Roman" panose="02020603050405020304" pitchFamily="18" charset="0"/>
              </a:rPr>
              <a:t>ңтустік-батыстан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батыстан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24-26 градус жылы.</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2024 жылғы </a:t>
            </a:r>
            <a:r>
              <a:rPr lang="kk-KZ" sz="1200" b="1" dirty="0">
                <a:solidFill>
                  <a:prstClr val="black"/>
                </a:solidFill>
                <a:latin typeface="Times New Roman" panose="02020603050405020304" pitchFamily="18" charset="0"/>
                <a:cs typeface="Times New Roman" panose="02020603050405020304" pitchFamily="18" charset="0"/>
              </a:rPr>
              <a:t>05 тамыз </a:t>
            </a:r>
          </a:p>
          <a:p>
            <a:pPr algn="just"/>
            <a:r>
              <a:rPr lang="kk-KZ" sz="1200" b="1" dirty="0">
                <a:solidFill>
                  <a:prstClr val="black"/>
                </a:solidFill>
                <a:latin typeface="Times New Roman" panose="02020603050405020304" pitchFamily="18" charset="0"/>
                <a:cs typeface="Times New Roman" panose="02020603050405020304" pitchFamily="18" charset="0"/>
              </a:rPr>
              <a:t>04 тамыз </a:t>
            </a:r>
            <a:r>
              <a:rPr lang="kk-KZ" sz="1200" b="1" dirty="0">
                <a:latin typeface="Times New Roman" panose="02020603050405020304" pitchFamily="18" charset="0"/>
                <a:cs typeface="Times New Roman" panose="02020603050405020304" pitchFamily="18" charset="0"/>
              </a:rPr>
              <a:t>сағ.  20-ден бастап 05 </a:t>
            </a:r>
            <a:r>
              <a:rPr lang="kk-KZ" sz="1200" b="1" dirty="0">
                <a:solidFill>
                  <a:prstClr val="black"/>
                </a:solidFill>
                <a:latin typeface="Times New Roman" panose="02020603050405020304" pitchFamily="18" charset="0"/>
                <a:cs typeface="Times New Roman" panose="02020603050405020304" pitchFamily="18" charset="0"/>
              </a:rPr>
              <a:t>тамыз </a:t>
            </a:r>
            <a:r>
              <a:rPr lang="kk-KZ" alt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сағ. 08-ға дейін </a:t>
            </a:r>
          </a:p>
          <a:p>
            <a:pPr lvl="0" algn="just"/>
            <a:r>
              <a:rPr lang="ru-RU" sz="1200" dirty="0">
                <a:solidFill>
                  <a:prstClr val="black"/>
                </a:solidFill>
                <a:latin typeface="Times New Roman" panose="02020603050405020304" pitchFamily="18" charset="0"/>
                <a:cs typeface="Times New Roman" panose="02020603050405020304" pitchFamily="18" charset="0"/>
              </a:rPr>
              <a:t>Көшпелі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solidFill>
                  <a:prstClr val="black"/>
                </a:solidFill>
                <a:latin typeface="Times New Roman" panose="02020603050405020304" pitchFamily="18" charset="0"/>
                <a:cs typeface="Times New Roman" panose="02020603050405020304" pitchFamily="18" charset="0"/>
              </a:rPr>
              <a:t>, жауын-шашынсыз. </a:t>
            </a:r>
            <a:r>
              <a:rPr lang="ru-RU" sz="1200" dirty="0" err="1">
                <a:solidFill>
                  <a:prstClr val="black"/>
                </a:solidFill>
                <a:latin typeface="Times New Roman" panose="02020603050405020304" pitchFamily="18" charset="0"/>
                <a:cs typeface="Times New Roman" panose="02020603050405020304" pitchFamily="18" charset="0"/>
              </a:rPr>
              <a:t>Оңтүстік-батыстан</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7-12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13-15 градус жылы. </a:t>
            </a: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5316411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2459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kk-KZ" sz="1100" b="0" i="0" u="none" strike="noStrike" dirty="0">
                          <a:solidFill>
                            <a:srgbClr val="000000"/>
                          </a:solidFill>
                          <a:effectLst/>
                          <a:latin typeface="Calibri" panose="020F0502020204030204" pitchFamily="34" charset="0"/>
                        </a:rPr>
                        <a:t>492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0.0</a:t>
                      </a:r>
                      <a:r>
                        <a:rPr lang="en-US" sz="1100" b="0" i="0" u="none" strike="noStrike" dirty="0">
                          <a:solidFill>
                            <a:srgbClr val="000000"/>
                          </a:solidFill>
                          <a:effectLst/>
                          <a:latin typeface="Calibri" panose="020F0502020204030204" pitchFamily="34" charset="0"/>
                        </a:rPr>
                        <a:t>8</a:t>
                      </a:r>
                      <a:r>
                        <a:rPr lang="kk-KZ" sz="1100" b="0" i="0" u="none" strike="noStrike" dirty="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48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a:t>
                      </a:r>
                      <a:r>
                        <a:rPr lang="en-US" sz="1100" b="0" i="0" u="none" strike="noStrike" dirty="0">
                          <a:solidFill>
                            <a:srgbClr val="000000"/>
                          </a:solidFill>
                          <a:effectLst/>
                          <a:latin typeface="Calibri" panose="020F0502020204030204" pitchFamily="34" charset="0"/>
                        </a:rPr>
                        <a:t>2</a:t>
                      </a:r>
                      <a:r>
                        <a:rPr lang="kk-KZ" sz="1100" b="0" i="0" u="none" strike="noStrike" dirty="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rgbClr val="000000"/>
                          </a:solidFill>
                          <a:effectLst/>
                          <a:latin typeface="Calibri" panose="020F0502020204030204" pitchFamily="34" charset="0"/>
                        </a:rPr>
                        <a:t>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r>
                        <a:rPr lang="kk-KZ" sz="1100" b="0" i="0" u="none" strike="noStrike" dirty="0">
                          <a:solidFill>
                            <a:srgbClr val="000000"/>
                          </a:solidFill>
                          <a:effectLst/>
                          <a:latin typeface="Calibri" panose="020F0502020204030204" pitchFamily="34" charset="0"/>
                        </a:rPr>
                        <a:t>15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03 тамыз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79187" y="2591672"/>
            <a:ext cx="473532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04, </a:t>
            </a:r>
            <a:r>
              <a:rPr lang="ru-RU" sz="1200" dirty="0" err="1">
                <a:solidFill>
                  <a:prstClr val="black"/>
                </a:solidFill>
                <a:latin typeface="Times New Roman" panose="02020603050405020304" pitchFamily="18" charset="0"/>
                <a:cs typeface="Times New Roman" panose="02020603050405020304" pitchFamily="18" charset="0"/>
              </a:rPr>
              <a:t>түнде</a:t>
            </a:r>
            <a:r>
              <a:rPr lang="ru-RU" sz="1200" dirty="0">
                <a:solidFill>
                  <a:prstClr val="black"/>
                </a:solidFill>
                <a:latin typeface="Times New Roman" panose="02020603050405020304" pitchFamily="18" charset="0"/>
                <a:cs typeface="Times New Roman" panose="02020603050405020304" pitchFamily="18" charset="0"/>
              </a:rPr>
              <a:t> 05 тамыз</a:t>
            </a:r>
            <a:r>
              <a:rPr lang="kk-KZ" sz="1200" dirty="0">
                <a:solidFill>
                  <a:prstClr val="black"/>
                </a:solidFill>
                <a:latin typeface="Times New Roman" panose="02020603050405020304" pitchFamily="18" charset="0"/>
                <a:cs typeface="Times New Roman" panose="02020603050405020304" pitchFamily="18" charset="0"/>
              </a:rPr>
              <a:t>ға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Н. </a:t>
            </a:r>
            <a:r>
              <a:rPr lang="ru-RU" altLang="ru-RU" sz="1200" b="1" i="1" dirty="0" err="1">
                <a:solidFill>
                  <a:srgbClr val="000000"/>
                </a:solidFill>
                <a:latin typeface="Times New Roman" panose="02020603050405020304" pitchFamily="18" charset="0"/>
                <a:cs typeface="Times New Roman" panose="02020603050405020304" pitchFamily="18" charset="0"/>
              </a:rPr>
              <a:t>Казиева</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20673</TotalTime>
  <Words>612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4019</cp:revision>
  <cp:lastPrinted>2021-07-01T07:38:07Z</cp:lastPrinted>
  <dcterms:created xsi:type="dcterms:W3CDTF">2018-03-27T06:03:00Z</dcterms:created>
  <dcterms:modified xsi:type="dcterms:W3CDTF">2024-08-03T08:25:07Z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