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369" autoAdjust="0"/>
  </p:normalViewPr>
  <p:slideViewPr>
    <p:cSldViewPr>
      <p:cViewPr varScale="1">
        <p:scale>
          <a:sx n="120" d="100"/>
          <a:sy n="120" d="100"/>
        </p:scale>
        <p:origin x="2054" y="7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3088826479"/>
              </p:ext>
            </p:extLst>
          </p:nvPr>
        </p:nvGraphicFramePr>
        <p:xfrm>
          <a:off x="307975" y="2708919"/>
          <a:ext cx="4465638" cy="1998018"/>
        </p:xfrm>
        <a:graphic>
          <a:graphicData uri="http://schemas.openxmlformats.org/drawingml/2006/table">
            <a:tbl>
              <a:tblPr/>
              <a:tblGrid>
                <a:gridCol w="4465638">
                  <a:extLst>
                    <a:ext uri="{9D8B030D-6E8A-4147-A177-3AD203B41FA5}">
                      <a16:colId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03 тамыз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398842029"/>
              </p:ext>
            </p:extLst>
          </p:nvPr>
        </p:nvGraphicFramePr>
        <p:xfrm>
          <a:off x="4953000" y="3933056"/>
          <a:ext cx="4697413" cy="2622668"/>
        </p:xfrm>
        <a:graphic>
          <a:graphicData uri="http://schemas.openxmlformats.org/drawingml/2006/table">
            <a:tbl>
              <a:tblPr firstRow="1" bandRow="1">
                <a:tableStyleId>{5C22544A-7EE6-4342-B048-85BDC9FD1C3A}</a:tableStyleId>
              </a:tblPr>
              <a:tblGrid>
                <a:gridCol w="1761130">
                  <a:extLst>
                    <a:ext uri="{9D8B030D-6E8A-4147-A177-3AD203B41FA5}">
                      <a16:colId xmlns:a16="http://schemas.microsoft.com/office/drawing/2014/main" val="20000"/>
                    </a:ext>
                  </a:extLst>
                </a:gridCol>
                <a:gridCol w="1488518">
                  <a:extLst>
                    <a:ext uri="{9D8B030D-6E8A-4147-A177-3AD203B41FA5}">
                      <a16:colId xmlns:a16="http://schemas.microsoft.com/office/drawing/2014/main" val="20001"/>
                    </a:ext>
                  </a:extLst>
                </a:gridCol>
                <a:gridCol w="1447765">
                  <a:extLst>
                    <a:ext uri="{9D8B030D-6E8A-4147-A177-3AD203B41FA5}">
                      <a16:colId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82689">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76</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478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102</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0,341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77</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0,154</a:t>
                      </a:r>
                      <a:endParaRPr lang="ru-RU" sz="1000" b="0" i="0" u="none" strike="noStrike" dirty="0">
                        <a:solidFill>
                          <a:srgbClr val="000000"/>
                        </a:solidFill>
                        <a:effectLst/>
                        <a:latin typeface="Times New Roman" pitchFamily="18" charset="0"/>
                        <a:cs typeface="Times New Roman" pitchFamily="18" charset="0"/>
                      </a:endParaRPr>
                    </a:p>
                  </a:txBody>
                  <a:tcPr marL="9525" marR="9525" marT="9524"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554</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a:t>
                      </a:r>
                      <a:r>
                        <a:rPr lang="ru-RU" sz="1000" b="0" i="0" u="none" strike="noStrike" dirty="0">
                          <a:solidFill>
                            <a:srgbClr val="000000"/>
                          </a:solidFill>
                          <a:effectLst/>
                          <a:latin typeface="Times New Roman" pitchFamily="18" charset="0"/>
                          <a:cs typeface="Times New Roman" pitchFamily="18" charset="0"/>
                        </a:rPr>
                        <a:t>111</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r>
                        <a:rPr lang="ru-RU" sz="1000" b="0" i="0" u="none" strike="noStrike" dirty="0">
                          <a:solidFill>
                            <a:srgbClr val="000000"/>
                          </a:solidFill>
                          <a:effectLst/>
                          <a:latin typeface="Times New Roman" pitchFamily="18" charset="0"/>
                          <a:cs typeface="Times New Roman" pitchFamily="18" charset="0"/>
                        </a:rPr>
                        <a:t>98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0,989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19</a:t>
                      </a:r>
                      <a:endParaRPr lang="ru-RU" sz="1000" b="0" i="0" u="none" strike="noStrike" dirty="0">
                        <a:solidFill>
                          <a:srgbClr val="000000"/>
                        </a:solidFill>
                        <a:effectLst/>
                        <a:latin typeface="Times New Roman" pitchFamily="18" charset="0"/>
                        <a:cs typeface="Times New Roman" pitchFamily="18" charset="0"/>
                      </a:endParaRP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r>
                        <a:rPr lang="en-US" sz="1000" b="0" i="0" u="none" strike="noStrike" dirty="0">
                          <a:solidFill>
                            <a:srgbClr val="000000"/>
                          </a:solidFill>
                          <a:effectLst/>
                          <a:latin typeface="Times New Roman" pitchFamily="18" charset="0"/>
                          <a:cs typeface="Times New Roman" pitchFamily="18" charset="0"/>
                        </a:rPr>
                        <a:t>0</a:t>
                      </a:r>
                      <a:r>
                        <a:rPr lang="ru-RU" sz="1000" b="0" i="0" u="none" strike="noStrike" dirty="0">
                          <a:solidFill>
                            <a:srgbClr val="000000"/>
                          </a:solidFill>
                          <a:effectLst/>
                          <a:latin typeface="Times New Roman" pitchFamily="18" charset="0"/>
                          <a:cs typeface="Times New Roman" pitchFamily="18" charset="0"/>
                        </a:rPr>
                        <a:t>48</a:t>
                      </a:r>
                    </a:p>
                  </a:txBody>
                  <a:tcPr marL="9525" marR="9525" marT="9526"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1</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a:solidFill>
                            <a:srgbClr val="000000"/>
                          </a:solidFill>
                          <a:effectLst/>
                          <a:latin typeface="Times New Roman" pitchFamily="18" charset="0"/>
                          <a:cs typeface="Times New Roman" pitchFamily="18" charset="0"/>
                        </a:rPr>
                        <a:t>0</a:t>
                      </a:r>
                      <a:r>
                        <a:rPr lang="kk-KZ" sz="1000" b="0" i="0" u="none" strike="noStrike" dirty="0">
                          <a:solidFill>
                            <a:srgbClr val="000000"/>
                          </a:solidFill>
                          <a:effectLst/>
                          <a:latin typeface="Times New Roman" pitchFamily="18" charset="0"/>
                          <a:cs typeface="Times New Roman" pitchFamily="18" charset="0"/>
                        </a:rPr>
                        <a:t>,125</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itchFamily="18" charset="0"/>
                          <a:cs typeface="Times New Roman" pitchFamily="18" charset="0"/>
                        </a:rPr>
                        <a:t>0</a:t>
                      </a:r>
                      <a:endParaRPr lang="ru-RU" sz="1000" b="0" i="0" u="none" strike="noStrike" dirty="0">
                        <a:solidFill>
                          <a:srgbClr val="000000"/>
                        </a:solidFill>
                        <a:effectLst/>
                        <a:latin typeface="Times New Roman" pitchFamily="18" charset="0"/>
                        <a:cs typeface="Times New Roman" pitchFamily="18" charset="0"/>
                      </a:endParaRP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itchFamily="18" charset="0"/>
                          <a:cs typeface="Times New Roman" pitchFamily="18" charset="0"/>
                        </a:rPr>
                        <a:t>0</a:t>
                      </a:r>
                    </a:p>
                  </a:txBody>
                  <a:tcPr marL="9525" marR="9525" marT="9527"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en-US"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03 тамыз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880992" y="131763"/>
            <a:ext cx="4740846" cy="1938992"/>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p>
          <a:p>
            <a:pPr algn="ctr" eaLnBrk="1" hangingPunct="1">
              <a:buFont typeface="Arial" pitchFamily="34" charset="0"/>
              <a:buNone/>
            </a:pPr>
            <a:r>
              <a:rPr lang="ru-RU" altLang="ru-RU" sz="1200" b="1" dirty="0">
                <a:latin typeface="Times New Roman" pitchFamily="18" charset="0"/>
                <a:cs typeface="Times New Roman" pitchFamily="18" charset="0"/>
              </a:rPr>
              <a:t>04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арналған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ауа-райы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03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тамыз</a:t>
            </a:r>
            <a:r>
              <a:rPr lang="ru-RU" altLang="ru-RU" sz="1200" b="1" dirty="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Көшпелі бұлтты, жауын-шашынсыз. Батыстан, оңтүстік-батыстан жел соғады, күші түнде 2-7, күндіз 5-10 м/с. Ауа температурасы түнде 19-21 жылы, күндіз 34-36 градус қатты ыстық.</a:t>
            </a:r>
          </a:p>
          <a:p>
            <a:pPr algn="just">
              <a:buFont typeface="Arial" pitchFamily="34" charset="0"/>
              <a:buNone/>
            </a:pPr>
            <a:endParaRPr lang="kk-KZ" sz="1200" kern="1400" dirty="0">
              <a:solidFill>
                <a:srgbClr val="000000"/>
              </a:solidFill>
              <a:latin typeface="Times New Roman"/>
              <a:ea typeface="Times New Roman"/>
            </a:endParaRPr>
          </a:p>
          <a:p>
            <a:pPr algn="just">
              <a:buFont typeface="Arial" pitchFamily="34" charset="0"/>
              <a:buNone/>
            </a:pPr>
            <a:r>
              <a:rPr lang="ru-RU" altLang="ru-RU" sz="1200" b="1" dirty="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04 </a:t>
            </a:r>
            <a:r>
              <a:rPr lang="ru-RU" altLang="ru-RU" sz="1200" b="1" dirty="0" err="1">
                <a:latin typeface="Times New Roman" pitchFamily="18" charset="0"/>
                <a:cs typeface="Times New Roman" pitchFamily="18" charset="0"/>
              </a:rPr>
              <a:t>тамыз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05 </a:t>
            </a:r>
            <a:r>
              <a:rPr lang="ru-RU" altLang="ru-RU" sz="1200" b="1" dirty="0" err="1">
                <a:latin typeface="Times New Roman" pitchFamily="18" charset="0"/>
                <a:cs typeface="Times New Roman" pitchFamily="18" charset="0"/>
              </a:rPr>
              <a:t>тамыз</a:t>
            </a:r>
            <a:r>
              <a:rPr lang="kk-KZ" altLang="ru-RU" sz="1200" b="1" dirty="0">
                <a:latin typeface="Times New Roman" pitchFamily="18" charset="0"/>
                <a:cs typeface="Times New Roman" pitchFamily="18" charset="0"/>
              </a:rPr>
              <a:t> </a:t>
            </a:r>
            <a:r>
              <a:rPr lang="ru-RU" altLang="ru-RU" sz="1200" b="1" dirty="0">
                <a:latin typeface="Times New Roman" pitchFamily="18" charset="0"/>
                <a:cs typeface="Times New Roman" pitchFamily="18" charset="0"/>
              </a:rPr>
              <a:t>08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a:buFont typeface="Arial" pitchFamily="34" charset="0"/>
              <a:buNone/>
            </a:pPr>
            <a:r>
              <a:rPr lang="kk-KZ" sz="1200" kern="1400" dirty="0">
                <a:solidFill>
                  <a:srgbClr val="000000"/>
                </a:solidFill>
                <a:latin typeface="Times New Roman"/>
                <a:ea typeface="Times New Roman"/>
              </a:rPr>
              <a:t>Аздаған бұлтты, жауын-шашынсыз. Оңтүстік-шығыстан жел соғады, күші 2-7 м/с. Ауа температурасы 20-22 жылы</a:t>
            </a:r>
            <a:r>
              <a:rPr lang="kk-KZ" altLang="ru-RU" sz="1200" dirty="0">
                <a:solidFill>
                  <a:srgbClr val="000000"/>
                </a:solidFill>
                <a:latin typeface="Times New Roman" pitchFamily="18" charset="0"/>
                <a:cs typeface="Times New Roman" pitchFamily="18" charset="0"/>
              </a:rPr>
              <a:t>.</a:t>
            </a:r>
            <a:endParaRPr lang="ru-RU" altLang="ru-RU" sz="1200" dirty="0">
              <a:solidFill>
                <a:srgbClr val="000000"/>
              </a:solidFill>
              <a:latin typeface="Times New Roman" pitchFamily="18" charset="0"/>
              <a:cs typeface="Times New Roman" pitchFamily="18" charset="0"/>
            </a:endParaRPr>
          </a:p>
        </p:txBody>
      </p:sp>
      <p:sp>
        <p:nvSpPr>
          <p:cNvPr id="20" name="TextBox 13"/>
          <p:cNvSpPr txBox="1"/>
          <p:nvPr/>
        </p:nvSpPr>
        <p:spPr>
          <a:xfrm>
            <a:off x="4980781"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98256" y="2278256"/>
            <a:ext cx="4614594"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түнде жиналуына </a:t>
            </a:r>
            <a:r>
              <a:rPr lang="kk-KZ" altLang="en-US" sz="1200" dirty="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Капанова</a:t>
            </a:r>
            <a:r>
              <a:rPr lang="ru-RU" altLang="ru-RU" sz="1200" b="1" i="1">
                <a:solidFill>
                  <a:srgbClr val="000000"/>
                </a:solidFill>
                <a:latin typeface="Times New Roman" pitchFamily="18" charset="0"/>
                <a:cs typeface="Times New Roman" pitchFamily="18" charset="0"/>
              </a:rPr>
              <a:t> К. </a:t>
            </a:r>
            <a:r>
              <a:rPr lang="ru-RU" altLang="ru-RU" sz="1200" b="1" i="1" dirty="0">
                <a:solidFill>
                  <a:srgbClr val="000000"/>
                </a:solidFill>
                <a:latin typeface="Times New Roman" pitchFamily="18" charset="0"/>
                <a:cs typeface="Times New Roman" pitchFamily="18" charset="0"/>
              </a:rPr>
              <a:t>/  </a:t>
            </a:r>
            <a:r>
              <a:rPr lang="ru-RU" altLang="ru-RU" sz="1200" b="1" i="1" dirty="0" err="1">
                <a:solidFill>
                  <a:srgbClr val="000000"/>
                </a:solidFill>
                <a:latin typeface="Times New Roman" pitchFamily="18" charset="0"/>
                <a:cs typeface="Times New Roman" pitchFamily="18" charset="0"/>
              </a:rPr>
              <a:t>Ихсанова</a:t>
            </a:r>
            <a:r>
              <a:rPr lang="ru-RU" altLang="ru-RU" sz="1200" b="1" i="1" dirty="0">
                <a:solidFill>
                  <a:srgbClr val="000000"/>
                </a:solidFill>
                <a:latin typeface="Times New Roman" pitchFamily="18" charset="0"/>
                <a:cs typeface="Times New Roman" pitchFamily="18" charset="0"/>
              </a:rPr>
              <a:t> М.</a:t>
            </a: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a16="http://schemas.microsoft.com/office/drawing/2014/main" val="20000"/>
                    </a:ext>
                  </a:extLst>
                </a:gridCol>
                <a:gridCol w="3038121">
                  <a:extLst>
                    <a:ext uri="{9D8B030D-6E8A-4147-A177-3AD203B41FA5}">
                      <a16:colId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a16="http://schemas.microsoft.com/office/drawing/2014/main" val="20000"/>
                    </a:ext>
                  </a:extLst>
                </a:gridCol>
                <a:gridCol w="3757467">
                  <a:extLst>
                    <a:ext uri="{9D8B030D-6E8A-4147-A177-3AD203B41FA5}">
                      <a16:colId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22074</TotalTime>
  <Words>622</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3821</cp:revision>
  <cp:lastPrinted>2023-02-06T06:57:51Z</cp:lastPrinted>
  <dcterms:created xsi:type="dcterms:W3CDTF">2018-03-27T06:03:00Z</dcterms:created>
  <dcterms:modified xsi:type="dcterms:W3CDTF">2024-08-03T08:17:08Z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