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86" d="100"/>
          <a:sy n="86" d="100"/>
        </p:scale>
        <p:origin x="84" y="3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85871202"/>
              </p:ext>
            </p:extLst>
          </p:nvPr>
        </p:nvGraphicFramePr>
        <p:xfrm>
          <a:off x="307975" y="2401809"/>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073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230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Қостанай 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17 </a:t>
                      </a:r>
                      <a:r>
                        <a:rPr lang="ru-RU" altLang="zh-CN" sz="1200" b="1" i="1" baseline="0" dirty="0" err="1" smtClean="0">
                          <a:solidFill>
                            <a:schemeClr val="tx2">
                              <a:lumMod val="75000"/>
                            </a:schemeClr>
                          </a:solidFill>
                          <a:latin typeface="Times New Roman" panose="02020603050405020304" pitchFamily="18" charset="0"/>
                          <a:cs typeface="Times New Roman" panose="02020603050405020304" pitchFamily="18" charset="0"/>
                        </a:rPr>
                        <a:t>тамыз</a:t>
                      </a:r>
                      <a:endPar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44269" y="224857"/>
            <a:ext cx="4803765" cy="2308324"/>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18 тамыз</a:t>
            </a:r>
            <a:endParaRPr lang="kk-KZ" altLang="ru-RU" sz="1200" b="1" dirty="0">
              <a:solidFill>
                <a:prstClr val="black"/>
              </a:solidFill>
              <a:latin typeface="Times New Roman" panose="02020603050405020304" pitchFamily="18" charset="0"/>
              <a:cs typeface="Times New Roman" panose="02020603050405020304" pitchFamily="18" charset="0"/>
            </a:endParaRPr>
          </a:p>
          <a:p>
            <a:pPr lvl="0" algn="ctr"/>
            <a:r>
              <a:rPr lang="kk-KZ" altLang="zh-CN" sz="1200" b="1" dirty="0" smtClean="0">
                <a:solidFill>
                  <a:srgbClr val="1F497D">
                    <a:lumMod val="75000"/>
                  </a:srgbClr>
                </a:solidFill>
                <a:latin typeface="Times New Roman" panose="02020603050405020304" pitchFamily="18" charset="0"/>
                <a:cs typeface="Times New Roman" panose="02020603050405020304" pitchFamily="18" charset="0"/>
              </a:rPr>
              <a:t>17 </a:t>
            </a:r>
            <a:r>
              <a:rPr lang="kk-KZ" altLang="zh-CN" sz="1200" b="1" dirty="0">
                <a:solidFill>
                  <a:srgbClr val="1F497D">
                    <a:lumMod val="75000"/>
                  </a:srgbClr>
                </a:solidFill>
                <a:latin typeface="Times New Roman" panose="02020603050405020304" pitchFamily="18" charset="0"/>
                <a:cs typeface="Times New Roman" panose="02020603050405020304" pitchFamily="18" charset="0"/>
              </a:rPr>
              <a:t>тамыз </a:t>
            </a:r>
            <a:r>
              <a:rPr lang="kk-KZ" altLang="ru-RU" sz="1200" b="1" dirty="0" smtClean="0">
                <a:solidFill>
                  <a:prstClr val="black"/>
                </a:solidFill>
                <a:latin typeface="Times New Roman" panose="02020603050405020304" pitchFamily="18" charset="0"/>
                <a:cs typeface="Times New Roman" panose="02020603050405020304" pitchFamily="18" charset="0"/>
              </a:rPr>
              <a:t>2024 ж. сағ. </a:t>
            </a:r>
            <a:r>
              <a:rPr lang="kk-KZ" altLang="ru-RU" sz="1200" b="1" dirty="0">
                <a:solidFill>
                  <a:prstClr val="black"/>
                </a:solidFill>
                <a:latin typeface="Times New Roman" panose="02020603050405020304" pitchFamily="18" charset="0"/>
                <a:cs typeface="Times New Roman" panose="02020603050405020304" pitchFamily="18" charset="0"/>
              </a:rPr>
              <a:t>20-ден </a:t>
            </a:r>
            <a:r>
              <a:rPr lang="kk-KZ" altLang="ru-RU" sz="1200" b="1" dirty="0" smtClean="0">
                <a:solidFill>
                  <a:prstClr val="black"/>
                </a:solidFill>
                <a:latin typeface="Times New Roman" panose="02020603050405020304" pitchFamily="18" charset="0"/>
                <a:cs typeface="Times New Roman" panose="02020603050405020304" pitchFamily="18" charset="0"/>
              </a:rPr>
              <a:t>18 тамыз 2024 ж. сағ. 20-дейін</a:t>
            </a:r>
          </a:p>
          <a:p>
            <a:pPr algn="just"/>
            <a:r>
              <a:rPr lang="kk-KZ" sz="1200" dirty="0" smtClean="0">
                <a:solidFill>
                  <a:prstClr val="black"/>
                </a:solidFill>
                <a:latin typeface="Times New Roman" panose="02020603050405020304" pitchFamily="18" charset="0"/>
                <a:cs typeface="Times New Roman" panose="02020603050405020304" pitchFamily="18" charset="0"/>
              </a:rPr>
              <a:t>Көшпелі б</a:t>
            </a:r>
            <a:r>
              <a:rPr lang="ru-RU" sz="1200" dirty="0" err="1" smtClean="0">
                <a:solidFill>
                  <a:prstClr val="black"/>
                </a:solidFill>
                <a:latin typeface="Times New Roman" panose="02020603050405020304" pitchFamily="18" charset="0"/>
                <a:cs typeface="Times New Roman" panose="02020603050405020304" pitchFamily="18" charset="0"/>
              </a:rPr>
              <a:t>ұлтты</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күндіз </a:t>
            </a:r>
            <a:r>
              <a:rPr lang="ru-RU" sz="1200" dirty="0" smtClean="0">
                <a:solidFill>
                  <a:prstClr val="black"/>
                </a:solidFill>
                <a:latin typeface="Times New Roman" panose="02020603050405020304" pitchFamily="18" charset="0"/>
                <a:cs typeface="Times New Roman" panose="02020603050405020304" pitchFamily="18" charset="0"/>
              </a:rPr>
              <a:t>жаңбыр, </a:t>
            </a:r>
            <a:r>
              <a:rPr lang="ru-RU" sz="1200" dirty="0" err="1" smtClean="0">
                <a:solidFill>
                  <a:prstClr val="black"/>
                </a:solidFill>
                <a:latin typeface="Times New Roman" panose="02020603050405020304" pitchFamily="18" charset="0"/>
                <a:cs typeface="Times New Roman" panose="02020603050405020304" pitchFamily="18" charset="0"/>
              </a:rPr>
              <a:t>найзағай</a:t>
            </a:r>
            <a:r>
              <a:rPr lang="ru-RU" sz="1200" dirty="0" smtClean="0">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Оңтүстік</a:t>
            </a:r>
            <a:r>
              <a:rPr lang="ru-RU" sz="1200" dirty="0" smtClean="0">
                <a:solidFill>
                  <a:prstClr val="black"/>
                </a:solidFill>
                <a:latin typeface="Times New Roman" panose="02020603050405020304" pitchFamily="18" charset="0"/>
                <a:cs typeface="Times New Roman" panose="02020603050405020304" pitchFamily="18" charset="0"/>
              </a:rPr>
              <a:t>-</a:t>
            </a:r>
            <a:r>
              <a:rPr lang="kk-KZ" sz="1200" dirty="0" smtClean="0">
                <a:solidFill>
                  <a:prstClr val="black"/>
                </a:solidFill>
                <a:latin typeface="Times New Roman" panose="02020603050405020304" pitchFamily="18" charset="0"/>
                <a:cs typeface="Times New Roman" panose="02020603050405020304" pitchFamily="18" charset="0"/>
              </a:rPr>
              <a:t>батыстан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күші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түнде 3-8,</a:t>
            </a:r>
            <a:r>
              <a:rPr lang="ru-RU" sz="1200" dirty="0" smtClean="0">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күндіз </a:t>
            </a:r>
            <a:r>
              <a:rPr lang="ru-RU" sz="1200" dirty="0" smtClean="0">
                <a:latin typeface="Times New Roman" panose="02020603050405020304" pitchFamily="18" charset="0"/>
                <a:cs typeface="Times New Roman" panose="02020603050405020304" pitchFamily="18" charset="0"/>
              </a:rPr>
              <a:t>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түнде 8-10, күндіз 18-20 градус жылы</a:t>
            </a:r>
            <a:r>
              <a:rPr lang="ru-RU" sz="1200" dirty="0">
                <a:latin typeface="Times New Roman" panose="02020603050405020304" pitchFamily="18" charset="0"/>
                <a:cs typeface="Times New Roman" panose="02020603050405020304" pitchFamily="18" charset="0"/>
              </a:rPr>
              <a:t>.</a:t>
            </a:r>
            <a:endParaRPr lang="ru-RU" sz="1200" dirty="0" smtClean="0">
              <a:latin typeface="Times New Roman" panose="02020603050405020304" pitchFamily="18" charset="0"/>
              <a:cs typeface="Times New Roman" panose="02020603050405020304" pitchFamily="18" charset="0"/>
            </a:endParaRPr>
          </a:p>
          <a:p>
            <a:pPr algn="just"/>
            <a:endParaRPr lang="ru-RU" sz="1200" b="1" dirty="0">
              <a:latin typeface="Times New Roman" panose="02020603050405020304" pitchFamily="18" charset="0"/>
              <a:cs typeface="Times New Roman" panose="02020603050405020304" pitchFamily="18" charset="0"/>
            </a:endParaRPr>
          </a:p>
          <a:p>
            <a:pPr algn="just"/>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2024 жылғы </a:t>
            </a:r>
            <a:r>
              <a:rPr lang="kk-KZ" sz="1200" b="1" dirty="0" smtClean="0">
                <a:solidFill>
                  <a:prstClr val="black"/>
                </a:solidFill>
                <a:latin typeface="Times New Roman" panose="02020603050405020304" pitchFamily="18" charset="0"/>
                <a:cs typeface="Times New Roman" panose="02020603050405020304" pitchFamily="18" charset="0"/>
              </a:rPr>
              <a:t>19 тамыз </a:t>
            </a:r>
          </a:p>
          <a:p>
            <a:pPr algn="ctr"/>
            <a:r>
              <a:rPr lang="kk-KZ" sz="1200" b="1" dirty="0" smtClean="0">
                <a:solidFill>
                  <a:prstClr val="black"/>
                </a:solidFill>
                <a:latin typeface="Times New Roman" panose="02020603050405020304" pitchFamily="18" charset="0"/>
                <a:cs typeface="Times New Roman" panose="02020603050405020304" pitchFamily="18" charset="0"/>
              </a:rPr>
              <a:t>18 тамыз </a:t>
            </a:r>
            <a:r>
              <a:rPr lang="kk-KZ" sz="1200" b="1" dirty="0" smtClean="0">
                <a:latin typeface="Times New Roman" panose="02020603050405020304" pitchFamily="18" charset="0"/>
                <a:cs typeface="Times New Roman" panose="02020603050405020304" pitchFamily="18" charset="0"/>
              </a:rPr>
              <a:t>сағ</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20-ден </a:t>
            </a:r>
            <a:r>
              <a:rPr lang="kk-KZ" sz="1200" b="1" dirty="0">
                <a:latin typeface="Times New Roman" panose="02020603050405020304" pitchFamily="18" charset="0"/>
                <a:cs typeface="Times New Roman" panose="02020603050405020304" pitchFamily="18" charset="0"/>
              </a:rPr>
              <a:t>бастап </a:t>
            </a:r>
            <a:r>
              <a:rPr lang="kk-KZ" sz="1200" b="1" dirty="0" smtClean="0">
                <a:latin typeface="Times New Roman" panose="02020603050405020304" pitchFamily="18" charset="0"/>
                <a:cs typeface="Times New Roman" panose="02020603050405020304" pitchFamily="18" charset="0"/>
              </a:rPr>
              <a:t>19 </a:t>
            </a:r>
            <a:r>
              <a:rPr lang="kk-KZ" sz="1200" b="1" dirty="0">
                <a:solidFill>
                  <a:prstClr val="black"/>
                </a:solidFill>
                <a:latin typeface="Times New Roman" panose="02020603050405020304" pitchFamily="18" charset="0"/>
                <a:cs typeface="Times New Roman" panose="02020603050405020304" pitchFamily="18" charset="0"/>
              </a:rPr>
              <a:t>тамыз</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2024 </a:t>
            </a:r>
            <a:r>
              <a:rPr lang="kk-KZ" altLang="ru-RU" sz="1200" b="1" dirty="0">
                <a:solidFill>
                  <a:prstClr val="black"/>
                </a:solidFill>
                <a:latin typeface="Times New Roman" panose="02020603050405020304" pitchFamily="18" charset="0"/>
                <a:cs typeface="Times New Roman" panose="02020603050405020304" pitchFamily="18" charset="0"/>
              </a:rPr>
              <a:t>ж.</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сағ. </a:t>
            </a:r>
            <a:r>
              <a:rPr lang="kk-KZ" sz="1200" b="1" dirty="0" smtClean="0">
                <a:latin typeface="Times New Roman" panose="02020603050405020304" pitchFamily="18" charset="0"/>
                <a:cs typeface="Times New Roman" panose="02020603050405020304" pitchFamily="18" charset="0"/>
              </a:rPr>
              <a:t>08-ға </a:t>
            </a:r>
            <a:r>
              <a:rPr lang="kk-KZ" sz="1200" b="1" dirty="0">
                <a:latin typeface="Times New Roman" panose="02020603050405020304" pitchFamily="18" charset="0"/>
                <a:cs typeface="Times New Roman" panose="02020603050405020304" pitchFamily="18" charset="0"/>
              </a:rPr>
              <a:t>дейін </a:t>
            </a:r>
          </a:p>
          <a:p>
            <a:pPr lvl="0" algn="just"/>
            <a:r>
              <a:rPr lang="ru-RU" sz="1200" dirty="0" err="1" smtClean="0">
                <a:solidFill>
                  <a:prstClr val="black"/>
                </a:solidFill>
                <a:latin typeface="Times New Roman" panose="02020603050405020304" pitchFamily="18" charset="0"/>
                <a:cs typeface="Times New Roman" panose="02020603050405020304" pitchFamily="18" charset="0"/>
              </a:rPr>
              <a:t>Бұлтты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жаңбыр, </a:t>
            </a:r>
            <a:r>
              <a:rPr lang="ru-RU" sz="1200" dirty="0" err="1">
                <a:solidFill>
                  <a:prstClr val="black"/>
                </a:solidFill>
                <a:latin typeface="Times New Roman" panose="02020603050405020304" pitchFamily="18" charset="0"/>
                <a:cs typeface="Times New Roman" panose="02020603050405020304" pitchFamily="18" charset="0"/>
              </a:rPr>
              <a:t>найзағай</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Оңтүстік-батыстан</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жел </a:t>
            </a:r>
            <a:r>
              <a:rPr lang="kk-KZ" sz="1200" dirty="0">
                <a:solidFill>
                  <a:prstClr val="black"/>
                </a:solidFill>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күші 9-14 м/с</a:t>
            </a:r>
            <a:r>
              <a:rPr lang="kk-KZ" sz="1200" dirty="0" smtClean="0">
                <a:solidFill>
                  <a:prstClr val="black"/>
                </a:solidFill>
                <a:latin typeface="Times New Roman" panose="02020603050405020304" pitchFamily="18" charset="0"/>
                <a:cs typeface="Times New Roman" panose="02020603050405020304" pitchFamily="18" charset="0"/>
              </a:rPr>
              <a:t>. Ауа температурасы 8-10 градус жылы. </a:t>
            </a:r>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65190783"/>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6</a:t>
                      </a:r>
                      <a:r>
                        <a:rPr lang="en-US" sz="1100" b="0" i="0" u="none" strike="noStrike" dirty="0" smtClean="0">
                          <a:solidFill>
                            <a:srgbClr val="000000"/>
                          </a:solidFill>
                          <a:effectLst/>
                          <a:latin typeface="Calibri" panose="020F0502020204030204" pitchFamily="34" charset="0"/>
                        </a:rPr>
                        <a:t>34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0.1</a:t>
                      </a:r>
                      <a:r>
                        <a:rPr lang="en-US" sz="1100" b="0" i="0" u="none" strike="noStrike" dirty="0" smtClean="0">
                          <a:solidFill>
                            <a:srgbClr val="000000"/>
                          </a:solidFill>
                          <a:effectLst/>
                          <a:latin typeface="Calibri" panose="020F0502020204030204" pitchFamily="34" charset="0"/>
                        </a:rPr>
                        <a:t>27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1</a:t>
                      </a:r>
                      <a:r>
                        <a:rPr lang="en-US" sz="1100" b="0" i="0" u="none" strike="noStrike" dirty="0" smtClean="0">
                          <a:solidFill>
                            <a:srgbClr val="000000"/>
                          </a:solidFill>
                          <a:effectLst/>
                          <a:latin typeface="Calibri" panose="020F0502020204030204" pitchFamily="34" charset="0"/>
                        </a:rPr>
                        <a:t>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a:t>
                      </a:r>
                      <a:r>
                        <a:rPr lang="en-US" sz="1100" b="0" i="0" u="none" strike="noStrike" dirty="0" smtClean="0">
                          <a:solidFill>
                            <a:srgbClr val="000000"/>
                          </a:solidFill>
                          <a:effectLst/>
                          <a:latin typeface="Calibri" panose="020F0502020204030204" pitchFamily="34" charset="0"/>
                        </a:rPr>
                        <a:t>76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46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114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188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3327296169"/>
              </p:ext>
            </p:extLst>
          </p:nvPr>
        </p:nvGraphicFramePr>
        <p:xfrm>
          <a:off x="5079334" y="6248200"/>
          <a:ext cx="4780571" cy="579120"/>
        </p:xfrm>
        <a:graphic>
          <a:graphicData uri="http://schemas.openxmlformats.org/drawingml/2006/table">
            <a:tbl>
              <a:tblPr/>
              <a:tblGrid>
                <a:gridCol w="4780571">
                  <a:extLst>
                    <a:ext uri="{9D8B030D-6E8A-4147-A177-3AD203B41FA5}">
                      <a16:colId xmlns:a16="http://schemas.microsoft.com/office/drawing/2014/main" xmlns=""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a:t>
            </a:r>
            <a:r>
              <a:rPr lang="kk-KZ"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a:t>
            </a:r>
            <a:r>
              <a:rPr lang="ru-RU" altLang="ru-RU" sz="1200" b="1" dirty="0" smtClean="0">
                <a:latin typeface="Times New Roman" panose="02020603050405020304" pitchFamily="18" charset="0"/>
                <a:cs typeface="Times New Roman" panose="02020603050405020304" pitchFamily="18" charset="0"/>
              </a:rPr>
              <a:t>7</a:t>
            </a:r>
            <a:r>
              <a:rPr lang="kk-KZ" altLang="ru-RU" sz="1200" b="1" dirty="0" smtClean="0">
                <a:latin typeface="Times New Roman" panose="02020603050405020304" pitchFamily="18" charset="0"/>
                <a:cs typeface="Times New Roman" panose="02020603050405020304" pitchFamily="18" charset="0"/>
              </a:rPr>
              <a:t> тамыз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34747" y="3450360"/>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79187" y="2591672"/>
            <a:ext cx="4735324"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a:solidFill>
                  <a:prstClr val="black"/>
                </a:solidFill>
                <a:latin typeface="Times New Roman" panose="02020603050405020304" pitchFamily="18" charset="0"/>
                <a:cs typeface="Times New Roman" panose="02020603050405020304" pitchFamily="18" charset="0"/>
              </a:rPr>
              <a:t>Түнде </a:t>
            </a:r>
            <a:r>
              <a:rPr lang="ru-RU" sz="1200" smtClean="0">
                <a:solidFill>
                  <a:prstClr val="black"/>
                </a:solidFill>
                <a:latin typeface="Times New Roman" panose="02020603050405020304" pitchFamily="18" charset="0"/>
                <a:cs typeface="Times New Roman" panose="02020603050405020304" pitchFamily="18" charset="0"/>
              </a:rPr>
              <a:t>19 </a:t>
            </a:r>
            <a:r>
              <a:rPr lang="ru-RU" sz="1200" dirty="0" err="1">
                <a:solidFill>
                  <a:prstClr val="black"/>
                </a:solidFill>
                <a:latin typeface="Times New Roman" panose="02020603050405020304" pitchFamily="18" charset="0"/>
                <a:cs typeface="Times New Roman" panose="02020603050405020304" pitchFamily="18" charset="0"/>
              </a:rPr>
              <a:t>тамызға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жиналу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smtClean="0">
                <a:solidFill>
                  <a:srgbClr val="000000"/>
                </a:solidFill>
                <a:latin typeface="Times New Roman" panose="02020603050405020304" pitchFamily="18" charset="0"/>
                <a:cs typeface="Times New Roman" panose="02020603050405020304" pitchFamily="18" charset="0"/>
              </a:rPr>
              <a:t>Н. </a:t>
            </a:r>
            <a:r>
              <a:rPr lang="ru-RU" altLang="ru-RU" sz="1200" b="1" i="1" dirty="0" err="1" smtClean="0">
                <a:solidFill>
                  <a:srgbClr val="000000"/>
                </a:solidFill>
                <a:latin typeface="Times New Roman" panose="02020603050405020304" pitchFamily="18" charset="0"/>
                <a:cs typeface="Times New Roman" panose="02020603050405020304" pitchFamily="18" charset="0"/>
              </a:rPr>
              <a:t>Казиева</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20766</TotalTime>
  <Words>588</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4050</cp:revision>
  <cp:lastPrinted>2021-07-01T07:38:07Z</cp:lastPrinted>
  <dcterms:created xsi:type="dcterms:W3CDTF">2018-03-27T06:03:00Z</dcterms:created>
  <dcterms:modified xsi:type="dcterms:W3CDTF">2024-08-17T08:08:12Z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