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528" autoAdjust="0"/>
  </p:normalViewPr>
  <p:slideViewPr>
    <p:cSldViewPr>
      <p:cViewPr>
        <p:scale>
          <a:sx n="124" d="100"/>
          <a:sy n="124" d="100"/>
        </p:scale>
        <p:origin x="3468" y="202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 xmlns:a16="http://schemas.microsoft.com/office/drawing/2014/main"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4246848812"/>
              </p:ext>
            </p:extLst>
          </p:nvPr>
        </p:nvGraphicFramePr>
        <p:xfrm>
          <a:off x="307975" y="2708919"/>
          <a:ext cx="4465638" cy="19980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243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30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тамыз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671733917"/>
              </p:ext>
            </p:extLst>
          </p:nvPr>
        </p:nvGraphicFramePr>
        <p:xfrm>
          <a:off x="4953000" y="3933056"/>
          <a:ext cx="4697413" cy="2591941"/>
        </p:xfrm>
        <a:graphic>
          <a:graphicData uri="http://schemas.openxmlformats.org/drawingml/2006/table">
            <a:tbl>
              <a:tblPr firstRow="1" bandRow="1">
                <a:tableStyleId>{5C22544A-7EE6-4342-B048-85BDC9FD1C3A}</a:tableStyleId>
              </a:tblPr>
              <a:tblGrid>
                <a:gridCol w="1761130">
                  <a:extLst>
                    <a:ext uri="{9D8B030D-6E8A-4147-A177-3AD203B41FA5}">
                      <a16:colId xmlns="" xmlns:a16="http://schemas.microsoft.com/office/drawing/2014/main" val="20000"/>
                    </a:ext>
                  </a:extLst>
                </a:gridCol>
                <a:gridCol w="1488518">
                  <a:extLst>
                    <a:ext uri="{9D8B030D-6E8A-4147-A177-3AD203B41FA5}">
                      <a16:colId xmlns="" xmlns:a16="http://schemas.microsoft.com/office/drawing/2014/main" val="20001"/>
                    </a:ext>
                  </a:extLst>
                </a:gridCol>
                <a:gridCol w="1447765">
                  <a:extLst>
                    <a:ext uri="{9D8B030D-6E8A-4147-A177-3AD203B41FA5}">
                      <a16:colId xmlns="" xmlns:a16="http://schemas.microsoft.com/office/drawing/2014/main"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0"/>
                  </a:ext>
                </a:extLst>
              </a:tr>
              <a:tr h="25196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74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0,461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76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0,254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467</a:t>
                      </a: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,093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23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0,115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1</a:t>
                      </a:r>
                      <a:r>
                        <a:rPr lang="kk-KZ" sz="1000" b="0" i="0" u="none" strike="noStrike" dirty="0" smtClean="0">
                          <a:solidFill>
                            <a:srgbClr val="000000"/>
                          </a:solidFill>
                          <a:effectLst/>
                          <a:latin typeface="Times New Roman" pitchFamily="18" charset="0"/>
                          <a:cs typeface="Times New Roman" pitchFamily="18" charset="0"/>
                        </a:rPr>
                        <a:t>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0,044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 xmlns:a16="http://schemas.microsoft.com/office/drawing/2014/main"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102" name="Прямоугольник 21"/>
          <p:cNvSpPr>
            <a:spLocks noChangeArrowheads="1"/>
          </p:cNvSpPr>
          <p:nvPr/>
        </p:nvSpPr>
        <p:spPr bwMode="auto">
          <a:xfrm>
            <a:off x="4924425" y="3453059"/>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a:latin typeface="Times New Roman" pitchFamily="18" charset="0"/>
                <a:cs typeface="Times New Roman" pitchFamily="18" charset="0"/>
              </a:rPr>
              <a:t>2024 </a:t>
            </a:r>
            <a:r>
              <a:rPr lang="ru-RU" altLang="ru-RU" sz="1200" b="1" dirty="0" err="1" smtClean="0">
                <a:latin typeface="Times New Roman" pitchFamily="18" charset="0"/>
                <a:cs typeface="Times New Roman" pitchFamily="18" charset="0"/>
              </a:rPr>
              <a:t>жылғы</a:t>
            </a:r>
            <a:r>
              <a:rPr lang="ru-RU"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30</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тамыз </a:t>
            </a: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880991" y="131763"/>
            <a:ext cx="4824537" cy="1938992"/>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ru-RU" altLang="ru-RU" sz="1200" b="1" dirty="0" smtClean="0">
                <a:latin typeface="Times New Roman" pitchFamily="18" charset="0"/>
                <a:cs typeface="Times New Roman" pitchFamily="18" charset="0"/>
              </a:rPr>
              <a:t>31 </a:t>
            </a:r>
            <a:r>
              <a:rPr lang="ru-RU" altLang="ru-RU" sz="1200" b="1" dirty="0" err="1" smtClean="0">
                <a:latin typeface="Times New Roman" pitchFamily="18" charset="0"/>
                <a:cs typeface="Times New Roman" pitchFamily="18" charset="0"/>
              </a:rPr>
              <a:t>тамыз</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арналған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ауа-райы</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болжамы</a:t>
            </a: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ru-RU" altLang="ru-RU" sz="1200" b="1" dirty="0" smtClean="0">
                <a:latin typeface="Times New Roman" pitchFamily="18" charset="0"/>
                <a:cs typeface="Times New Roman" pitchFamily="18" charset="0"/>
              </a:rPr>
              <a:t> 2024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30</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тамыз</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31 </a:t>
            </a:r>
            <a:r>
              <a:rPr lang="ru-RU" altLang="ru-RU" sz="1200" b="1" dirty="0" err="1" smtClean="0">
                <a:latin typeface="Times New Roman" pitchFamily="18" charset="0"/>
                <a:cs typeface="Times New Roman" pitchFamily="18" charset="0"/>
              </a:rPr>
              <a:t>тамыз</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buFont typeface="Arial" pitchFamily="34" charset="0"/>
              <a:buNone/>
            </a:pPr>
            <a:r>
              <a:rPr lang="kk-KZ" sz="1200" kern="1400" dirty="0" smtClean="0">
                <a:solidFill>
                  <a:srgbClr val="000000"/>
                </a:solidFill>
                <a:latin typeface="Times New Roman"/>
                <a:ea typeface="Times New Roman"/>
              </a:rPr>
              <a:t>     Ашық</a:t>
            </a:r>
            <a:r>
              <a:rPr lang="kk-KZ" sz="1200" kern="1400" dirty="0">
                <a:solidFill>
                  <a:srgbClr val="000000"/>
                </a:solidFill>
                <a:latin typeface="Times New Roman"/>
                <a:ea typeface="Times New Roman"/>
              </a:rPr>
              <a:t>, жауын-шашынсыз. </a:t>
            </a:r>
            <a:r>
              <a:rPr lang="kk-KZ" sz="1200" kern="1400" dirty="0">
                <a:solidFill>
                  <a:srgbClr val="000000"/>
                </a:solidFill>
                <a:latin typeface="Times New Roman"/>
                <a:ea typeface="Times New Roman"/>
              </a:rPr>
              <a:t>О</a:t>
            </a:r>
            <a:r>
              <a:rPr lang="kk-KZ" sz="1200" kern="1400" dirty="0" smtClean="0">
                <a:solidFill>
                  <a:srgbClr val="000000"/>
                </a:solidFill>
                <a:latin typeface="Times New Roman"/>
                <a:ea typeface="Times New Roman"/>
              </a:rPr>
              <a:t>ңтүстік-шығыстан </a:t>
            </a:r>
            <a:r>
              <a:rPr lang="kk-KZ" sz="1200" kern="1400" dirty="0">
                <a:solidFill>
                  <a:srgbClr val="000000"/>
                </a:solidFill>
                <a:latin typeface="Times New Roman"/>
                <a:ea typeface="Times New Roman"/>
              </a:rPr>
              <a:t>жел соғады, күші </a:t>
            </a:r>
            <a:r>
              <a:rPr lang="kk-KZ" sz="1200" kern="1400" dirty="0" smtClean="0">
                <a:solidFill>
                  <a:srgbClr val="000000"/>
                </a:solidFill>
                <a:latin typeface="Times New Roman"/>
                <a:ea typeface="Times New Roman"/>
              </a:rPr>
              <a:t>түнде 2-7, күндіз 9-14 </a:t>
            </a:r>
            <a:r>
              <a:rPr lang="kk-KZ" sz="1200" kern="1400" dirty="0">
                <a:solidFill>
                  <a:srgbClr val="000000"/>
                </a:solidFill>
                <a:latin typeface="Times New Roman"/>
                <a:ea typeface="Times New Roman"/>
              </a:rPr>
              <a:t>м/с. Ауа температурасы түнде </a:t>
            </a:r>
            <a:r>
              <a:rPr lang="kk-KZ" sz="1200" kern="1400" dirty="0" smtClean="0">
                <a:solidFill>
                  <a:srgbClr val="000000"/>
                </a:solidFill>
                <a:latin typeface="Times New Roman"/>
                <a:ea typeface="Times New Roman"/>
              </a:rPr>
              <a:t>18-20, </a:t>
            </a:r>
            <a:r>
              <a:rPr lang="kk-KZ" sz="1200" kern="1400" dirty="0">
                <a:solidFill>
                  <a:srgbClr val="000000"/>
                </a:solidFill>
                <a:latin typeface="Times New Roman"/>
                <a:ea typeface="Times New Roman"/>
              </a:rPr>
              <a:t>күндіз </a:t>
            </a:r>
            <a:r>
              <a:rPr lang="kk-KZ" sz="1200" kern="1400" dirty="0" smtClean="0">
                <a:solidFill>
                  <a:srgbClr val="000000"/>
                </a:solidFill>
                <a:latin typeface="Times New Roman"/>
                <a:ea typeface="Times New Roman"/>
              </a:rPr>
              <a:t>30-32 </a:t>
            </a:r>
            <a:r>
              <a:rPr lang="kk-KZ" sz="1200" kern="1400" dirty="0">
                <a:solidFill>
                  <a:srgbClr val="000000"/>
                </a:solidFill>
                <a:latin typeface="Times New Roman"/>
                <a:ea typeface="Times New Roman"/>
              </a:rPr>
              <a:t>жылы.</a:t>
            </a:r>
            <a:r>
              <a:rPr lang="ru-RU" altLang="ru-RU" sz="1200" b="1" dirty="0" smtClean="0">
                <a:latin typeface="Times New Roman" pitchFamily="18" charset="0"/>
                <a:cs typeface="Times New Roman" pitchFamily="18" charset="0"/>
              </a:rPr>
              <a:t>    </a:t>
            </a:r>
          </a:p>
          <a:p>
            <a:pPr algn="just">
              <a:buFont typeface="Arial" pitchFamily="34" charset="0"/>
              <a:buNone/>
            </a:pPr>
            <a:r>
              <a:rPr lang="ru-RU"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2024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31 </a:t>
            </a:r>
            <a:r>
              <a:rPr lang="ru-RU" altLang="ru-RU" sz="1200" b="1" dirty="0" err="1" smtClean="0">
                <a:latin typeface="Times New Roman" pitchFamily="18" charset="0"/>
                <a:cs typeface="Times New Roman" pitchFamily="18" charset="0"/>
              </a:rPr>
              <a:t>тамыз</a:t>
            </a:r>
            <a:r>
              <a:rPr lang="kk-KZ"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 </a:t>
            </a:r>
            <a:r>
              <a:rPr lang="ru-RU" altLang="ru-RU" sz="1200" b="1" dirty="0" err="1" smtClean="0">
                <a:latin typeface="Times New Roman" pitchFamily="18" charset="0"/>
                <a:cs typeface="Times New Roman" pitchFamily="18" charset="0"/>
              </a:rPr>
              <a:t>сағаттан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бастап</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01 қыркүйек </a:t>
            </a:r>
            <a:r>
              <a:rPr lang="ru-RU" altLang="ru-RU" sz="1200" b="1" dirty="0" smtClean="0">
                <a:latin typeface="Times New Roman" pitchFamily="18" charset="0"/>
                <a:cs typeface="Times New Roman" pitchFamily="18" charset="0"/>
              </a:rPr>
              <a:t>08 </a:t>
            </a:r>
            <a:r>
              <a:rPr lang="ru-RU" altLang="ru-RU" sz="1200" b="1" dirty="0" err="1" smtClean="0">
                <a:latin typeface="Times New Roman" pitchFamily="18" charset="0"/>
                <a:cs typeface="Times New Roman" pitchFamily="18" charset="0"/>
              </a:rPr>
              <a:t>сағатқа</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buFont typeface="Arial" pitchFamily="34" charset="0"/>
              <a:buNone/>
            </a:pPr>
            <a:r>
              <a:rPr lang="kk-KZ" sz="1200" kern="1400" dirty="0" smtClean="0">
                <a:solidFill>
                  <a:srgbClr val="000000"/>
                </a:solidFill>
                <a:latin typeface="Times New Roman"/>
                <a:ea typeface="Times New Roman"/>
              </a:rPr>
              <a:t>      Ашық, жауын-шашынсыз</a:t>
            </a:r>
            <a:r>
              <a:rPr lang="kk-KZ" sz="1200" kern="1400" dirty="0">
                <a:solidFill>
                  <a:srgbClr val="000000"/>
                </a:solidFill>
                <a:latin typeface="Times New Roman"/>
                <a:ea typeface="Times New Roman"/>
              </a:rPr>
              <a:t>. </a:t>
            </a:r>
            <a:r>
              <a:rPr lang="kk-KZ" sz="1200" kern="1400" dirty="0">
                <a:solidFill>
                  <a:srgbClr val="000000"/>
                </a:solidFill>
                <a:latin typeface="Times New Roman"/>
                <a:ea typeface="Times New Roman"/>
              </a:rPr>
              <a:t>Шығыс, оңтүстік-шығыстан </a:t>
            </a:r>
            <a:r>
              <a:rPr lang="kk-KZ" sz="1200" kern="1400" dirty="0" smtClean="0">
                <a:solidFill>
                  <a:srgbClr val="000000"/>
                </a:solidFill>
                <a:latin typeface="Times New Roman"/>
                <a:ea typeface="Times New Roman"/>
              </a:rPr>
              <a:t>жел соғады, күші </a:t>
            </a:r>
            <a:r>
              <a:rPr lang="kk-KZ" sz="1200" kern="1400" dirty="0" smtClean="0">
                <a:solidFill>
                  <a:srgbClr val="000000"/>
                </a:solidFill>
                <a:latin typeface="Times New Roman"/>
                <a:ea typeface="Times New Roman"/>
              </a:rPr>
              <a:t>5-10</a:t>
            </a:r>
            <a:r>
              <a:rPr lang="kk-KZ" sz="1200" kern="1400" dirty="0" smtClean="0">
                <a:solidFill>
                  <a:srgbClr val="000000"/>
                </a:solidFill>
                <a:latin typeface="Times New Roman"/>
                <a:ea typeface="Times New Roman"/>
              </a:rPr>
              <a:t> </a:t>
            </a:r>
            <a:r>
              <a:rPr lang="kk-KZ" sz="1200" kern="1400" dirty="0" smtClean="0">
                <a:solidFill>
                  <a:srgbClr val="000000"/>
                </a:solidFill>
                <a:latin typeface="Times New Roman"/>
                <a:ea typeface="Times New Roman"/>
              </a:rPr>
              <a:t>м/с. Ауа температурасы </a:t>
            </a:r>
            <a:r>
              <a:rPr lang="kk-KZ" sz="1200" kern="1400" dirty="0" smtClean="0">
                <a:solidFill>
                  <a:srgbClr val="000000"/>
                </a:solidFill>
                <a:latin typeface="Times New Roman"/>
                <a:ea typeface="Times New Roman"/>
              </a:rPr>
              <a:t>17-19 </a:t>
            </a:r>
            <a:r>
              <a:rPr lang="kk-KZ" sz="1200" kern="1400" dirty="0" smtClean="0">
                <a:solidFill>
                  <a:srgbClr val="000000"/>
                </a:solidFill>
                <a:latin typeface="Times New Roman"/>
                <a:ea typeface="Times New Roman"/>
              </a:rPr>
              <a:t>жылы</a:t>
            </a:r>
            <a:r>
              <a:rPr lang="kk-KZ" altLang="ru-RU" sz="1200" dirty="0" smtClean="0">
                <a:solidFill>
                  <a:srgbClr val="000000"/>
                </a:solidFill>
                <a:latin typeface="Times New Roman" pitchFamily="18" charset="0"/>
                <a:cs typeface="Times New Roman" pitchFamily="18" charset="0"/>
              </a:rPr>
              <a:t>.</a:t>
            </a:r>
            <a:endParaRPr lang="ru-RU" altLang="ru-RU" sz="1200" dirty="0">
              <a:solidFill>
                <a:srgbClr val="000000"/>
              </a:solidFill>
              <a:latin typeface="Times New Roman" pitchFamily="18" charset="0"/>
              <a:cs typeface="Times New Roman" pitchFamily="18" charset="0"/>
            </a:endParaRPr>
          </a:p>
        </p:txBody>
      </p:sp>
      <p:sp>
        <p:nvSpPr>
          <p:cNvPr id="20" name="TextBox 13"/>
          <p:cNvSpPr txBox="1"/>
          <p:nvPr/>
        </p:nvSpPr>
        <p:spPr>
          <a:xfrm>
            <a:off x="5000909" y="3057417"/>
            <a:ext cx="4584700"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00909" y="2132856"/>
            <a:ext cx="4564573"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smtClean="0">
                <a:solidFill>
                  <a:schemeClr val="tx1"/>
                </a:solidFill>
                <a:latin typeface="Times New Roman" panose="02020603050405020304" pitchFamily="18" charset="0"/>
                <a:cs typeface="Times New Roman" panose="02020603050405020304" pitchFamily="18" charset="0"/>
              </a:rPr>
              <a:t> </a:t>
            </a:r>
            <a:r>
              <a:rPr lang="kk-KZ" sz="1200" b="1" smtClean="0">
                <a:solidFill>
                  <a:schemeClr val="tx1"/>
                </a:solidFill>
                <a:latin typeface="Times New Roman" panose="02020603050405020304" pitchFamily="18" charset="0"/>
                <a:cs typeface="Times New Roman" panose="02020603050405020304" pitchFamily="18" charset="0"/>
              </a:rPr>
              <a:t>жиналуына </a:t>
            </a:r>
            <a:r>
              <a:rPr lang="kk-KZ" altLang="en-US" sz="1200" dirty="0" smtClean="0">
                <a:solidFill>
                  <a:schemeClr val="tx1"/>
                </a:solidFill>
                <a:latin typeface="Times New Roman" pitchFamily="18" charset="0"/>
                <a:cs typeface="Times New Roman" pitchFamily="18" charset="0"/>
                <a:sym typeface="+mn-ea"/>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cgmatyrau.him@mail.ru</a:t>
                        </a:r>
                        <a:endParaRPr lang="en-US" altLang="x-none" sz="800" dirty="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Казгулова</a:t>
            </a:r>
            <a:r>
              <a:rPr lang="ru-RU" altLang="ru-RU" sz="1200" b="1" i="1" smtClean="0">
                <a:solidFill>
                  <a:srgbClr val="000000"/>
                </a:solidFill>
                <a:latin typeface="Times New Roman" pitchFamily="18" charset="0"/>
                <a:cs typeface="Times New Roman" pitchFamily="18" charset="0"/>
              </a:rPr>
              <a:t> А. </a:t>
            </a:r>
            <a:r>
              <a:rPr lang="ru-RU" altLang="ru-RU" sz="1200" b="1" i="1"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Бейсенбаева</a:t>
            </a:r>
            <a:r>
              <a:rPr lang="ru-RU" altLang="ru-RU" sz="1200" b="1" i="1" dirty="0" smtClean="0">
                <a:solidFill>
                  <a:srgbClr val="000000"/>
                </a:solidFill>
                <a:latin typeface="Times New Roman" pitchFamily="18" charset="0"/>
                <a:cs typeface="Times New Roman" pitchFamily="18" charset="0"/>
              </a:rPr>
              <a:t> А.</a:t>
            </a:r>
            <a:endParaRPr lang="ru-RU" altLang="ru-RU" sz="1200" b="1" i="1" dirty="0">
              <a:solidFill>
                <a:srgbClr val="000000"/>
              </a:solidFill>
              <a:latin typeface="Times New Roman" pitchFamily="18" charset="0"/>
              <a:cs typeface="Times New Roman" pitchFamily="18" charset="0"/>
            </a:endParaRP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 xmlns:a16="http://schemas.microsoft.com/office/drawing/2014/main" val="20000"/>
                    </a:ext>
                  </a:extLst>
                </a:gridCol>
                <a:gridCol w="3038121">
                  <a:extLst>
                    <a:ext uri="{9D8B030D-6E8A-4147-A177-3AD203B41FA5}">
                      <a16:colId xmlns="" xmlns:a16="http://schemas.microsoft.com/office/drawing/2014/main"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 xmlns:a16="http://schemas.microsoft.com/office/drawing/2014/main" val="20000"/>
                    </a:ext>
                  </a:extLst>
                </a:gridCol>
                <a:gridCol w="3757467">
                  <a:extLst>
                    <a:ext uri="{9D8B030D-6E8A-4147-A177-3AD203B41FA5}">
                      <a16:colId xmlns="" xmlns:a16="http://schemas.microsoft.com/office/drawing/2014/main"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22860</TotalTime>
  <Words>580</Words>
  <Application>Microsoft Office PowerPoint</Application>
  <PresentationFormat>Лист A4 (210x297 мм)</PresentationFormat>
  <Paragraphs>98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3893</cp:revision>
  <cp:lastPrinted>2023-02-06T06:57:51Z</cp:lastPrinted>
  <dcterms:created xsi:type="dcterms:W3CDTF">2018-03-27T06:03:00Z</dcterms:created>
  <dcterms:modified xsi:type="dcterms:W3CDTF">2024-08-30T06:58:44Z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