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97735748"/>
              </p:ext>
            </p:extLst>
          </p:nvPr>
        </p:nvGraphicFramePr>
        <p:xfrm>
          <a:off x="307975" y="2401809"/>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073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247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Қостанай 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03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қыркүйек</a:t>
                      </a:r>
                      <a:endPar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34747" y="70991"/>
            <a:ext cx="4803765" cy="2677656"/>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04 </a:t>
            </a:r>
            <a:r>
              <a:rPr lang="kk-KZ" altLang="ru-RU" sz="1200" b="1" dirty="0">
                <a:solidFill>
                  <a:prstClr val="black"/>
                </a:solidFill>
                <a:latin typeface="Times New Roman" panose="02020603050405020304" pitchFamily="18" charset="0"/>
                <a:cs typeface="Times New Roman" panose="02020603050405020304" pitchFamily="18" charset="0"/>
              </a:rPr>
              <a:t>қыркүйек </a:t>
            </a: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03 </a:t>
            </a:r>
            <a:r>
              <a:rPr lang="kk-KZ" altLang="ru-RU" sz="1200" b="1" dirty="0">
                <a:solidFill>
                  <a:prstClr val="black"/>
                </a:solidFill>
                <a:latin typeface="Times New Roman" panose="02020603050405020304" pitchFamily="18" charset="0"/>
                <a:cs typeface="Times New Roman" panose="02020603050405020304" pitchFamily="18" charset="0"/>
              </a:rPr>
              <a:t>қыркүйек</a:t>
            </a:r>
            <a:r>
              <a:rPr lang="kk-KZ" altLang="zh-CN" sz="1200" b="1" dirty="0" smtClean="0">
                <a:solidFill>
                  <a:srgbClr val="1F497D">
                    <a:lumMod val="75000"/>
                  </a:srgbClr>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2024 ж. сағ. </a:t>
            </a:r>
            <a:r>
              <a:rPr lang="kk-KZ" altLang="ru-RU" sz="1200" b="1" dirty="0">
                <a:solidFill>
                  <a:prstClr val="black"/>
                </a:solidFill>
                <a:latin typeface="Times New Roman" panose="02020603050405020304" pitchFamily="18" charset="0"/>
                <a:cs typeface="Times New Roman" panose="02020603050405020304" pitchFamily="18" charset="0"/>
              </a:rPr>
              <a:t>20-ден </a:t>
            </a:r>
            <a:r>
              <a:rPr lang="kk-KZ" altLang="ru-RU" sz="1200" b="1" dirty="0" smtClean="0">
                <a:solidFill>
                  <a:prstClr val="black"/>
                </a:solidFill>
                <a:latin typeface="Times New Roman" panose="02020603050405020304" pitchFamily="18" charset="0"/>
                <a:cs typeface="Times New Roman" panose="02020603050405020304" pitchFamily="18" charset="0"/>
              </a:rPr>
              <a:t>04 </a:t>
            </a:r>
            <a:r>
              <a:rPr lang="kk-KZ" altLang="ru-RU" sz="1200" b="1" dirty="0" smtClean="0">
                <a:solidFill>
                  <a:prstClr val="black"/>
                </a:solidFill>
                <a:latin typeface="Times New Roman" panose="02020603050405020304" pitchFamily="18" charset="0"/>
                <a:cs typeface="Times New Roman" panose="02020603050405020304" pitchFamily="18" charset="0"/>
              </a:rPr>
              <a:t>қыркүйек 2024 ж. сағ. 20-дейін</a:t>
            </a:r>
          </a:p>
          <a:p>
            <a:pPr algn="just"/>
            <a:r>
              <a:rPr lang="ru-RU" sz="1200" dirty="0" err="1">
                <a:solidFill>
                  <a:prstClr val="black"/>
                </a:solidFill>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күндіз жаңбыр, найзағай.</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Солтүстік-б</a:t>
            </a:r>
            <a:r>
              <a:rPr lang="ru-RU" sz="1200" dirty="0" err="1" smtClean="0">
                <a:latin typeface="Times New Roman" panose="02020603050405020304" pitchFamily="18" charset="0"/>
                <a:cs typeface="Times New Roman" panose="02020603050405020304" pitchFamily="18" charset="0"/>
              </a:rPr>
              <a:t>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солтүстіктен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7-12,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екпіні</a:t>
            </a:r>
            <a:r>
              <a:rPr lang="ru-RU" sz="1200" dirty="0" smtClean="0">
                <a:latin typeface="Times New Roman" panose="02020603050405020304" pitchFamily="18" charset="0"/>
                <a:cs typeface="Times New Roman" panose="02020603050405020304" pitchFamily="18" charset="0"/>
              </a:rPr>
              <a:t> 15-20 </a:t>
            </a:r>
            <a:r>
              <a:rPr lang="ru-RU" sz="1200" dirty="0" smtClean="0">
                <a:latin typeface="Times New Roman" panose="02020603050405020304" pitchFamily="18" charset="0"/>
                <a:cs typeface="Times New Roman" panose="02020603050405020304" pitchFamily="18" charset="0"/>
              </a:rPr>
              <a:t>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7-9,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12-14</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p>
          <a:p>
            <a:pPr algn="just"/>
            <a:endParaRPr lang="ru-RU" sz="1200" b="1" dirty="0">
              <a:latin typeface="Times New Roman" panose="02020603050405020304" pitchFamily="18" charset="0"/>
              <a:cs typeface="Times New Roman" panose="02020603050405020304" pitchFamily="18" charset="0"/>
            </a:endParaRPr>
          </a:p>
          <a:p>
            <a:pPr algn="just"/>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2024 жылғы </a:t>
            </a:r>
            <a:r>
              <a:rPr lang="kk-KZ" sz="1200" b="1" dirty="0" smtClean="0">
                <a:solidFill>
                  <a:prstClr val="black"/>
                </a:solidFill>
                <a:latin typeface="Times New Roman" panose="02020603050405020304" pitchFamily="18" charset="0"/>
                <a:cs typeface="Times New Roman" panose="02020603050405020304" pitchFamily="18" charset="0"/>
              </a:rPr>
              <a:t>05 </a:t>
            </a:r>
            <a:r>
              <a:rPr lang="kk-KZ" sz="1200" b="1" dirty="0" smtClean="0">
                <a:solidFill>
                  <a:prstClr val="black"/>
                </a:solidFill>
                <a:latin typeface="Times New Roman" panose="02020603050405020304" pitchFamily="18" charset="0"/>
                <a:cs typeface="Times New Roman" panose="02020603050405020304" pitchFamily="18" charset="0"/>
              </a:rPr>
              <a:t>қыркүйек </a:t>
            </a:r>
          </a:p>
          <a:p>
            <a:pPr algn="ctr"/>
            <a:r>
              <a:rPr lang="kk-KZ" sz="1200" b="1" dirty="0" smtClean="0">
                <a:solidFill>
                  <a:prstClr val="black"/>
                </a:solidFill>
                <a:latin typeface="Times New Roman" panose="02020603050405020304" pitchFamily="18" charset="0"/>
                <a:cs typeface="Times New Roman" panose="02020603050405020304" pitchFamily="18" charset="0"/>
              </a:rPr>
              <a:t>04 </a:t>
            </a:r>
            <a:r>
              <a:rPr lang="kk-KZ" sz="1200" b="1" dirty="0" smtClean="0">
                <a:solidFill>
                  <a:prstClr val="black"/>
                </a:solidFill>
                <a:latin typeface="Times New Roman" panose="02020603050405020304" pitchFamily="18" charset="0"/>
                <a:cs typeface="Times New Roman" panose="02020603050405020304" pitchFamily="18" charset="0"/>
              </a:rPr>
              <a:t>қыркүйек </a:t>
            </a:r>
            <a:r>
              <a:rPr lang="kk-KZ" sz="1200" b="1" dirty="0" smtClean="0">
                <a:latin typeface="Times New Roman" panose="02020603050405020304" pitchFamily="18" charset="0"/>
                <a:cs typeface="Times New Roman" panose="02020603050405020304" pitchFamily="18" charset="0"/>
              </a:rPr>
              <a:t>сағ</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20-ден </a:t>
            </a:r>
            <a:r>
              <a:rPr lang="kk-KZ" sz="1200" b="1" dirty="0">
                <a:latin typeface="Times New Roman" panose="02020603050405020304" pitchFamily="18" charset="0"/>
                <a:cs typeface="Times New Roman" panose="02020603050405020304" pitchFamily="18" charset="0"/>
              </a:rPr>
              <a:t>бастап </a:t>
            </a:r>
            <a:r>
              <a:rPr lang="kk-KZ" sz="1200" b="1" dirty="0" smtClean="0">
                <a:latin typeface="Times New Roman" panose="02020603050405020304" pitchFamily="18" charset="0"/>
                <a:cs typeface="Times New Roman" panose="02020603050405020304" pitchFamily="18" charset="0"/>
              </a:rPr>
              <a:t>05 </a:t>
            </a:r>
            <a:r>
              <a:rPr lang="kk-KZ" sz="1200" b="1" dirty="0" smtClean="0">
                <a:solidFill>
                  <a:prstClr val="black"/>
                </a:solidFill>
                <a:latin typeface="Times New Roman" panose="02020603050405020304" pitchFamily="18" charset="0"/>
                <a:cs typeface="Times New Roman" panose="02020603050405020304" pitchFamily="18" charset="0"/>
              </a:rPr>
              <a:t>қыркүйек </a:t>
            </a:r>
            <a:r>
              <a:rPr lang="kk-KZ" altLang="ru-RU" sz="1200" b="1" dirty="0" smtClean="0">
                <a:solidFill>
                  <a:prstClr val="black"/>
                </a:solidFill>
                <a:latin typeface="Times New Roman" panose="02020603050405020304" pitchFamily="18" charset="0"/>
                <a:cs typeface="Times New Roman" panose="02020603050405020304" pitchFamily="18" charset="0"/>
              </a:rPr>
              <a:t>2024 </a:t>
            </a:r>
            <a:r>
              <a:rPr lang="kk-KZ" altLang="ru-RU" sz="1200" b="1" dirty="0">
                <a:solidFill>
                  <a:prstClr val="black"/>
                </a:solidFill>
                <a:latin typeface="Times New Roman" panose="02020603050405020304" pitchFamily="18" charset="0"/>
                <a:cs typeface="Times New Roman" panose="02020603050405020304" pitchFamily="18" charset="0"/>
              </a:rPr>
              <a:t>ж.</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сағ. </a:t>
            </a:r>
            <a:r>
              <a:rPr lang="kk-KZ" sz="1200" b="1" dirty="0" smtClean="0">
                <a:latin typeface="Times New Roman" panose="02020603050405020304" pitchFamily="18" charset="0"/>
                <a:cs typeface="Times New Roman" panose="02020603050405020304" pitchFamily="18" charset="0"/>
              </a:rPr>
              <a:t>08-ға </a:t>
            </a:r>
            <a:r>
              <a:rPr lang="kk-KZ" sz="1200" b="1" dirty="0">
                <a:latin typeface="Times New Roman" panose="02020603050405020304" pitchFamily="18" charset="0"/>
                <a:cs typeface="Times New Roman" panose="02020603050405020304" pitchFamily="18" charset="0"/>
              </a:rPr>
              <a:t>дейін </a:t>
            </a:r>
          </a:p>
          <a:p>
            <a:pPr lvl="0" algn="just"/>
            <a:r>
              <a:rPr lang="ru-RU" sz="1200" dirty="0" smtClean="0">
                <a:solidFill>
                  <a:prstClr val="black"/>
                </a:solidFill>
                <a:latin typeface="Times New Roman" panose="02020603050405020304" pitchFamily="18" charset="0"/>
                <a:cs typeface="Times New Roman" panose="02020603050405020304" pitchFamily="18" charset="0"/>
              </a:rPr>
              <a:t>Көшпелі </a:t>
            </a:r>
            <a:r>
              <a:rPr lang="ru-RU" sz="1200" dirty="0" err="1" smtClean="0">
                <a:solidFill>
                  <a:prstClr val="black"/>
                </a:solidFill>
                <a:latin typeface="Times New Roman" panose="02020603050405020304" pitchFamily="18" charset="0"/>
                <a:cs typeface="Times New Roman" panose="02020603050405020304" pitchFamily="18" charset="0"/>
              </a:rPr>
              <a:t>бұлтты</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жауын-шашынсыз</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Солтүстік-шығыстан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солтүстіктен</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жел </a:t>
            </a:r>
            <a:r>
              <a:rPr lang="kk-KZ" sz="1200" dirty="0">
                <a:solidFill>
                  <a:prstClr val="black"/>
                </a:solidFill>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9-14  м/с</a:t>
            </a:r>
            <a:r>
              <a:rPr lang="kk-KZ" sz="1200" dirty="0" smtClean="0">
                <a:solidFill>
                  <a:prstClr val="black"/>
                </a:solidFill>
                <a:latin typeface="Times New Roman" panose="02020603050405020304" pitchFamily="18" charset="0"/>
                <a:cs typeface="Times New Roman" panose="02020603050405020304" pitchFamily="18" charset="0"/>
              </a:rPr>
              <a:t>. Ауа температурасы 6-8 градус жылы. </a:t>
            </a:r>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463909983"/>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836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0.167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0.077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0.112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0.175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3327296169"/>
              </p:ext>
            </p:extLst>
          </p:nvPr>
        </p:nvGraphicFramePr>
        <p:xfrm>
          <a:off x="5079334" y="6248200"/>
          <a:ext cx="4780571" cy="579120"/>
        </p:xfrm>
        <a:graphic>
          <a:graphicData uri="http://schemas.openxmlformats.org/drawingml/2006/table">
            <a:tbl>
              <a:tblPr/>
              <a:tblGrid>
                <a:gridCol w="4780571">
                  <a:extLst>
                    <a:ext uri="{9D8B030D-6E8A-4147-A177-3AD203B41FA5}">
                      <a16:colId xmlns:a16="http://schemas.microsoft.com/office/drawing/2014/main" xmlns=""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a:t>
            </a:r>
            <a:r>
              <a:rPr lang="kk-KZ" altLang="ru-RU" sz="1200" b="1" dirty="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03 </a:t>
            </a:r>
            <a:r>
              <a:rPr lang="kk-KZ" altLang="ru-RU" sz="1200" b="1" dirty="0">
                <a:solidFill>
                  <a:prstClr val="black"/>
                </a:solidFill>
                <a:latin typeface="Times New Roman" panose="02020603050405020304" pitchFamily="18" charset="0"/>
                <a:cs typeface="Times New Roman" panose="02020603050405020304" pitchFamily="18" charset="0"/>
              </a:rPr>
              <a:t>қыркүйек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34747" y="3450360"/>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79187" y="2591672"/>
            <a:ext cx="4735324"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04, </a:t>
            </a:r>
            <a:r>
              <a:rPr lang="ru-RU" sz="1200" dirty="0" err="1" smtClean="0">
                <a:solidFill>
                  <a:prstClr val="black"/>
                </a:solidFill>
                <a:latin typeface="Times New Roman" panose="02020603050405020304" pitchFamily="18" charset="0"/>
                <a:cs typeface="Times New Roman" panose="02020603050405020304" pitchFamily="18" charset="0"/>
              </a:rPr>
              <a:t>түнде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05 </a:t>
            </a:r>
            <a:r>
              <a:rPr lang="ru-RU" sz="1200" dirty="0" err="1" smtClean="0">
                <a:solidFill>
                  <a:prstClr val="black"/>
                </a:solidFill>
                <a:latin typeface="Times New Roman" panose="02020603050405020304" pitchFamily="18" charset="0"/>
                <a:cs typeface="Times New Roman" panose="02020603050405020304" pitchFamily="18" charset="0"/>
              </a:rPr>
              <a:t>қыркүйек</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С. Лемешко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20880</TotalTime>
  <Words>584</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4083</cp:revision>
  <cp:lastPrinted>2021-07-01T07:38:07Z</cp:lastPrinted>
  <dcterms:created xsi:type="dcterms:W3CDTF">2018-03-27T06:03:00Z</dcterms:created>
  <dcterms:modified xsi:type="dcterms:W3CDTF">2024-09-03T08:43:00Z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