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02" d="100"/>
          <a:sy n="102" d="100"/>
        </p:scale>
        <p:origin x="-132" y="-72"/>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282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08 </a:t>
                      </a:r>
                      <a:r>
                        <a:rPr lang="kk-KZ" altLang="ru-RU" sz="1200" b="1" i="1" dirty="0">
                          <a:solidFill>
                            <a:srgbClr val="000000"/>
                          </a:solidFill>
                          <a:latin typeface="Times New Roman" pitchFamily="18" charset="0"/>
                          <a:cs typeface="Times New Roman" pitchFamily="18" charset="0"/>
                        </a:rPr>
                        <a:t>қазанға</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08 </a:t>
            </a:r>
            <a:r>
              <a:rPr lang="kk-KZ" altLang="ru-RU" sz="1200" b="1" dirty="0">
                <a:solidFill>
                  <a:srgbClr val="000000"/>
                </a:solidFill>
                <a:latin typeface="Times New Roman" pitchFamily="18" charset="0"/>
                <a:cs typeface="Times New Roman" pitchFamily="18" charset="0"/>
              </a:rPr>
              <a:t>қазанға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475502987"/>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42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576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53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404664"/>
            <a:ext cx="4608512" cy="1585049"/>
          </a:xfrm>
          <a:prstGeom prst="rect">
            <a:avLst/>
          </a:prstGeom>
        </p:spPr>
        <p:txBody>
          <a:bodyPr wrap="square">
            <a:spAutoFit/>
          </a:bodyPr>
          <a:lstStyle/>
          <a:p>
            <a:pPr lvl="0" algn="ctr"/>
            <a:r>
              <a:rPr lang="ru-RU" altLang="ru-RU" sz="1050" b="1" dirty="0" err="1">
                <a:latin typeface="Times New Roman" pitchFamily="18" charset="0"/>
                <a:cs typeface="Times New Roman" pitchFamily="18" charset="0"/>
              </a:rPr>
              <a:t>Петропавл</a:t>
            </a:r>
            <a:r>
              <a:rPr lang="ru-RU" altLang="ru-RU" sz="1050" b="1" dirty="0">
                <a:latin typeface="Times New Roman" pitchFamily="18" charset="0"/>
                <a:cs typeface="Times New Roman" pitchFamily="18" charset="0"/>
              </a:rPr>
              <a:t> </a:t>
            </a:r>
            <a:r>
              <a:rPr lang="ru-RU" altLang="ru-RU" sz="1050" b="1" dirty="0" err="1">
                <a:latin typeface="Times New Roman" pitchFamily="18" charset="0"/>
                <a:cs typeface="Times New Roman" pitchFamily="18" charset="0"/>
              </a:rPr>
              <a:t>қаласы бойынша</a:t>
            </a:r>
            <a:r>
              <a:rPr lang="ru-RU" altLang="ru-RU" sz="1050" b="1" dirty="0">
                <a:latin typeface="Times New Roman" pitchFamily="18" charset="0"/>
                <a:cs typeface="Times New Roman" pitchFamily="18" charset="0"/>
              </a:rPr>
              <a:t> </a:t>
            </a:r>
            <a:r>
              <a:rPr lang="kk-KZ" altLang="ru-RU" sz="1050" b="1" dirty="0">
                <a:solidFill>
                  <a:srgbClr val="000000"/>
                </a:solidFill>
                <a:latin typeface="Times New Roman" pitchFamily="18" charset="0"/>
                <a:cs typeface="Times New Roman" pitchFamily="18" charset="0"/>
              </a:rPr>
              <a:t>09 қазанға </a:t>
            </a:r>
            <a:r>
              <a:rPr lang="ru-RU" altLang="ru-RU" sz="1050" b="1" dirty="0" err="1">
                <a:solidFill>
                  <a:srgbClr val="000000"/>
                </a:solidFill>
                <a:latin typeface="Times New Roman" pitchFamily="18" charset="0"/>
                <a:cs typeface="Times New Roman" pitchFamily="18" charset="0"/>
              </a:rPr>
              <a:t>ауа-райы</a:t>
            </a:r>
            <a:r>
              <a:rPr lang="ru-RU" altLang="ru-RU" sz="1050" b="1" dirty="0">
                <a:solidFill>
                  <a:srgbClr val="000000"/>
                </a:solidFill>
                <a:latin typeface="Times New Roman" pitchFamily="18" charset="0"/>
                <a:cs typeface="Times New Roman" pitchFamily="18" charset="0"/>
              </a:rPr>
              <a:t> </a:t>
            </a:r>
            <a:r>
              <a:rPr lang="ru-RU" altLang="ru-RU" sz="1050" b="1" dirty="0" err="1">
                <a:solidFill>
                  <a:srgbClr val="000000"/>
                </a:solidFill>
                <a:latin typeface="Times New Roman" pitchFamily="18" charset="0"/>
                <a:cs typeface="Times New Roman" pitchFamily="18" charset="0"/>
              </a:rPr>
              <a:t>болжамы</a:t>
            </a:r>
            <a:endParaRPr lang="ru-RU" altLang="ru-RU" sz="1050" b="1" dirty="0">
              <a:solidFill>
                <a:srgbClr val="000000"/>
              </a:solidFill>
              <a:latin typeface="Times New Roman" pitchFamily="18" charset="0"/>
              <a:cs typeface="Times New Roman" pitchFamily="18" charset="0"/>
            </a:endParaRPr>
          </a:p>
          <a:p>
            <a:pPr lvl="0" algn="ctr"/>
            <a:r>
              <a:rPr lang="ru-RU" altLang="ru-RU" sz="1050" b="1" dirty="0">
                <a:solidFill>
                  <a:srgbClr val="000000"/>
                </a:solidFill>
                <a:latin typeface="Times New Roman" pitchFamily="18" charset="0"/>
                <a:cs typeface="Times New Roman" pitchFamily="18" charset="0"/>
              </a:rPr>
              <a:t>2024 </a:t>
            </a:r>
            <a:r>
              <a:rPr lang="ru-RU" altLang="ru-RU" sz="1050" b="1" dirty="0" err="1">
                <a:solidFill>
                  <a:srgbClr val="000000"/>
                </a:solidFill>
                <a:latin typeface="Times New Roman" pitchFamily="18" charset="0"/>
                <a:cs typeface="Times New Roman" pitchFamily="18" charset="0"/>
              </a:rPr>
              <a:t>жылғы </a:t>
            </a:r>
            <a:r>
              <a:rPr lang="ru-RU" altLang="ru-RU" sz="1050" b="1" dirty="0">
                <a:solidFill>
                  <a:srgbClr val="000000"/>
                </a:solidFill>
                <a:latin typeface="Times New Roman" pitchFamily="18" charset="0"/>
                <a:cs typeface="Times New Roman" pitchFamily="18" charset="0"/>
              </a:rPr>
              <a:t>08 </a:t>
            </a:r>
            <a:r>
              <a:rPr lang="ru-RU" sz="1050" b="1" dirty="0" err="1">
                <a:latin typeface="Times New Roman" pitchFamily="18" charset="0"/>
                <a:cs typeface="Times New Roman" pitchFamily="18" charset="0"/>
              </a:rPr>
              <a:t>қазанға </a:t>
            </a:r>
            <a:r>
              <a:rPr lang="ru-RU" altLang="ru-RU" sz="1050" b="1" dirty="0">
                <a:solidFill>
                  <a:srgbClr val="000000"/>
                </a:solidFill>
                <a:latin typeface="Times New Roman" pitchFamily="18" charset="0"/>
                <a:cs typeface="Times New Roman" pitchFamily="18" charset="0"/>
              </a:rPr>
              <a:t>20 </a:t>
            </a:r>
            <a:r>
              <a:rPr lang="ru-RU" altLang="ru-RU" sz="1050" b="1" dirty="0" err="1">
                <a:solidFill>
                  <a:srgbClr val="000000"/>
                </a:solidFill>
                <a:latin typeface="Times New Roman" pitchFamily="18" charset="0"/>
                <a:cs typeface="Times New Roman" pitchFamily="18" charset="0"/>
              </a:rPr>
              <a:t>сағаттан</a:t>
            </a:r>
            <a:r>
              <a:rPr lang="ru-RU" altLang="ru-RU" sz="1050" b="1" dirty="0">
                <a:solidFill>
                  <a:srgbClr val="000000"/>
                </a:solidFill>
                <a:latin typeface="Times New Roman" pitchFamily="18" charset="0"/>
                <a:cs typeface="Times New Roman" pitchFamily="18" charset="0"/>
              </a:rPr>
              <a:t> </a:t>
            </a:r>
            <a:r>
              <a:rPr lang="kk-KZ" altLang="ru-RU" sz="1050" b="1" dirty="0">
                <a:solidFill>
                  <a:srgbClr val="000000"/>
                </a:solidFill>
                <a:latin typeface="Times New Roman" pitchFamily="18" charset="0"/>
                <a:cs typeface="Times New Roman" pitchFamily="18" charset="0"/>
              </a:rPr>
              <a:t>09 қазанға </a:t>
            </a:r>
            <a:r>
              <a:rPr lang="ru-RU" altLang="ru-RU" sz="1050" b="1" dirty="0">
                <a:solidFill>
                  <a:srgbClr val="000000"/>
                </a:solidFill>
                <a:latin typeface="Times New Roman" pitchFamily="18" charset="0"/>
                <a:cs typeface="Times New Roman" pitchFamily="18" charset="0"/>
              </a:rPr>
              <a:t>20 </a:t>
            </a:r>
            <a:r>
              <a:rPr lang="ru-RU" altLang="ru-RU" sz="1050" b="1" dirty="0" err="1">
                <a:solidFill>
                  <a:srgbClr val="000000"/>
                </a:solidFill>
                <a:latin typeface="Times New Roman" pitchFamily="18" charset="0"/>
                <a:cs typeface="Times New Roman" pitchFamily="18" charset="0"/>
              </a:rPr>
              <a:t>сағатқа дейін</a:t>
            </a:r>
            <a:r>
              <a:rPr lang="ru-RU" altLang="ru-RU" sz="1050" b="1" dirty="0">
                <a:solidFill>
                  <a:srgbClr val="000000"/>
                </a:solidFill>
                <a:latin typeface="Times New Roman" pitchFamily="18" charset="0"/>
                <a:cs typeface="Times New Roman" pitchFamily="18" charset="0"/>
              </a:rPr>
              <a:t>   </a:t>
            </a:r>
          </a:p>
          <a:p>
            <a:pPr indent="180975" algn="just">
              <a:tabLst>
                <a:tab pos="179388" algn="l"/>
              </a:tabLst>
            </a:pPr>
            <a:r>
              <a:rPr lang="kk-KZ" sz="1100" dirty="0">
                <a:latin typeface="Times New Roman" pitchFamily="18" charset="0"/>
                <a:cs typeface="Times New Roman" pitchFamily="18" charset="0"/>
              </a:rPr>
              <a:t>Көшпелі бұлтты, жауын-шашынсыз. </a:t>
            </a:r>
            <a:r>
              <a:rPr lang="kk-KZ" sz="1100" dirty="0" smtClean="0">
                <a:latin typeface="Times New Roman" pitchFamily="18" charset="0"/>
                <a:cs typeface="Times New Roman" pitchFamily="18" charset="0"/>
              </a:rPr>
              <a:t>Оңтүстік-батыстан, батыстан </a:t>
            </a:r>
            <a:r>
              <a:rPr lang="kk-KZ" sz="1100" dirty="0">
                <a:latin typeface="Times New Roman" pitchFamily="18" charset="0"/>
                <a:cs typeface="Times New Roman" pitchFamily="18" charset="0"/>
              </a:rPr>
              <a:t>жел соғады, күші түнде </a:t>
            </a:r>
            <a:r>
              <a:rPr lang="kk-KZ" sz="1100" dirty="0" smtClean="0">
                <a:latin typeface="Times New Roman" pitchFamily="18" charset="0"/>
                <a:cs typeface="Times New Roman" pitchFamily="18" charset="0"/>
              </a:rPr>
              <a:t>15-20,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9-14 м/с</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a:t>
            </a:r>
            <a:r>
              <a:rPr lang="kk-KZ" sz="1100" dirty="0" smtClean="0">
                <a:latin typeface="Times New Roman" pitchFamily="18" charset="0"/>
                <a:cs typeface="Times New Roman" pitchFamily="18" charset="0"/>
              </a:rPr>
              <a:t>түнде 8-10,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15-17 градус </a:t>
            </a:r>
            <a:r>
              <a:rPr lang="kk-KZ" sz="1100" dirty="0">
                <a:latin typeface="Times New Roman" pitchFamily="18" charset="0"/>
                <a:cs typeface="Times New Roman" pitchFamily="18" charset="0"/>
              </a:rPr>
              <a:t>жылы.</a:t>
            </a:r>
          </a:p>
          <a:p>
            <a:pPr algn="ctr"/>
            <a:r>
              <a:rPr lang="kk-KZ" altLang="ru-RU" sz="1050" b="1" dirty="0">
                <a:solidFill>
                  <a:srgbClr val="000000"/>
                </a:solidFill>
                <a:latin typeface="Times New Roman" pitchFamily="18" charset="0"/>
                <a:cs typeface="Times New Roman" pitchFamily="18" charset="0"/>
              </a:rPr>
              <a:t>10 қазанға </a:t>
            </a:r>
            <a:r>
              <a:rPr lang="ru-RU" altLang="ru-RU" sz="1050" b="1" dirty="0" err="1">
                <a:solidFill>
                  <a:srgbClr val="000000"/>
                </a:solidFill>
                <a:latin typeface="Times New Roman" pitchFamily="18" charset="0"/>
                <a:cs typeface="Times New Roman" pitchFamily="18" charset="0"/>
              </a:rPr>
              <a:t>ауа-райы</a:t>
            </a:r>
            <a:r>
              <a:rPr lang="ru-RU" altLang="ru-RU" sz="1050" b="1" dirty="0">
                <a:solidFill>
                  <a:srgbClr val="000000"/>
                </a:solidFill>
                <a:latin typeface="Times New Roman" pitchFamily="18" charset="0"/>
                <a:cs typeface="Times New Roman" pitchFamily="18" charset="0"/>
              </a:rPr>
              <a:t> </a:t>
            </a:r>
            <a:r>
              <a:rPr lang="ru-RU" altLang="ru-RU" sz="1050" b="1" dirty="0" err="1">
                <a:solidFill>
                  <a:srgbClr val="000000"/>
                </a:solidFill>
                <a:latin typeface="Times New Roman" pitchFamily="18" charset="0"/>
                <a:cs typeface="Times New Roman" pitchFamily="18" charset="0"/>
              </a:rPr>
              <a:t>болжамы</a:t>
            </a:r>
            <a:r>
              <a:rPr lang="ru-RU" altLang="ru-RU" sz="1050" b="1" dirty="0">
                <a:solidFill>
                  <a:srgbClr val="000000"/>
                </a:solidFill>
                <a:latin typeface="Times New Roman" pitchFamily="18" charset="0"/>
                <a:cs typeface="Times New Roman" pitchFamily="18" charset="0"/>
              </a:rPr>
              <a:t> </a:t>
            </a:r>
          </a:p>
          <a:p>
            <a:pPr algn="ctr"/>
            <a:r>
              <a:rPr lang="ru-RU" altLang="ru-RU" sz="1050" b="1" dirty="0">
                <a:solidFill>
                  <a:srgbClr val="000000"/>
                </a:solidFill>
                <a:latin typeface="Times New Roman" pitchFamily="18" charset="0"/>
                <a:cs typeface="Times New Roman" pitchFamily="18" charset="0"/>
              </a:rPr>
              <a:t>2024 </a:t>
            </a:r>
            <a:r>
              <a:rPr lang="ru-RU" altLang="ru-RU" sz="1050" b="1" dirty="0" err="1">
                <a:solidFill>
                  <a:srgbClr val="000000"/>
                </a:solidFill>
                <a:latin typeface="Times New Roman" pitchFamily="18" charset="0"/>
                <a:cs typeface="Times New Roman" pitchFamily="18" charset="0"/>
              </a:rPr>
              <a:t>жылғы</a:t>
            </a:r>
            <a:r>
              <a:rPr lang="ru-RU" altLang="ru-RU" sz="1050" b="1" dirty="0">
                <a:solidFill>
                  <a:srgbClr val="000000"/>
                </a:solidFill>
                <a:latin typeface="Times New Roman" pitchFamily="18" charset="0"/>
                <a:cs typeface="Times New Roman" pitchFamily="18" charset="0"/>
              </a:rPr>
              <a:t> </a:t>
            </a:r>
            <a:r>
              <a:rPr lang="kk-KZ" altLang="ru-RU" sz="1050" b="1" dirty="0">
                <a:solidFill>
                  <a:srgbClr val="000000"/>
                </a:solidFill>
                <a:latin typeface="Times New Roman" pitchFamily="18" charset="0"/>
                <a:cs typeface="Times New Roman" pitchFamily="18" charset="0"/>
              </a:rPr>
              <a:t>09 қазанға 20</a:t>
            </a:r>
            <a:r>
              <a:rPr lang="ru-RU" altLang="ru-RU" sz="1050" b="1" dirty="0">
                <a:solidFill>
                  <a:srgbClr val="000000"/>
                </a:solidFill>
                <a:latin typeface="Times New Roman" pitchFamily="18" charset="0"/>
                <a:cs typeface="Times New Roman" pitchFamily="18" charset="0"/>
              </a:rPr>
              <a:t> </a:t>
            </a:r>
            <a:r>
              <a:rPr lang="ru-RU" altLang="ru-RU" sz="1050" b="1" dirty="0" err="1">
                <a:solidFill>
                  <a:srgbClr val="000000"/>
                </a:solidFill>
                <a:latin typeface="Times New Roman" pitchFamily="18" charset="0"/>
                <a:cs typeface="Times New Roman" pitchFamily="18" charset="0"/>
              </a:rPr>
              <a:t>сағаттан</a:t>
            </a:r>
            <a:r>
              <a:rPr lang="ru-RU" altLang="ru-RU" sz="1050" b="1" dirty="0">
                <a:solidFill>
                  <a:srgbClr val="000000"/>
                </a:solidFill>
                <a:latin typeface="Times New Roman" pitchFamily="18" charset="0"/>
                <a:cs typeface="Times New Roman" pitchFamily="18" charset="0"/>
              </a:rPr>
              <a:t> </a:t>
            </a:r>
            <a:r>
              <a:rPr lang="kk-KZ" altLang="ru-RU" sz="1050" b="1" dirty="0">
                <a:solidFill>
                  <a:srgbClr val="000000"/>
                </a:solidFill>
                <a:latin typeface="Times New Roman" pitchFamily="18" charset="0"/>
                <a:cs typeface="Times New Roman" pitchFamily="18" charset="0"/>
              </a:rPr>
              <a:t>10 қазанға </a:t>
            </a:r>
            <a:r>
              <a:rPr lang="ru-RU" sz="1050" b="1" dirty="0">
                <a:solidFill>
                  <a:srgbClr val="000000"/>
                </a:solidFill>
                <a:latin typeface="Times New Roman" pitchFamily="18" charset="0"/>
                <a:cs typeface="Times New Roman" pitchFamily="18" charset="0"/>
              </a:rPr>
              <a:t>08 </a:t>
            </a:r>
            <a:r>
              <a:rPr lang="ru-RU" altLang="ru-RU" sz="1050" b="1" dirty="0" err="1">
                <a:solidFill>
                  <a:srgbClr val="000000"/>
                </a:solidFill>
                <a:latin typeface="Times New Roman" pitchFamily="18" charset="0"/>
                <a:cs typeface="Times New Roman" pitchFamily="18" charset="0"/>
              </a:rPr>
              <a:t>сағатқа дейін</a:t>
            </a:r>
            <a:r>
              <a:rPr lang="ru-RU" altLang="ru-RU" sz="105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жауын-шашынсыз. </a:t>
            </a:r>
            <a:r>
              <a:rPr lang="kk-KZ" sz="1100" dirty="0" smtClean="0">
                <a:latin typeface="Times New Roman" pitchFamily="18" charset="0"/>
                <a:cs typeface="Times New Roman" pitchFamily="18" charset="0"/>
              </a:rPr>
              <a:t>Шығыстан жел соғады, </a:t>
            </a:r>
            <a:r>
              <a:rPr lang="kk-KZ" sz="1100" smtClean="0">
                <a:latin typeface="Times New Roman" pitchFamily="18" charset="0"/>
                <a:cs typeface="Times New Roman" pitchFamily="18" charset="0"/>
              </a:rPr>
              <a:t>күші </a:t>
            </a:r>
            <a:r>
              <a:rPr lang="kk-KZ" sz="1100" smtClean="0">
                <a:latin typeface="Times New Roman" pitchFamily="18" charset="0"/>
                <a:cs typeface="Times New Roman" pitchFamily="18" charset="0"/>
              </a:rPr>
              <a:t>     9-14</a:t>
            </a:r>
            <a:r>
              <a:rPr lang="kk-KZ" sz="1100" dirty="0">
                <a:latin typeface="Times New Roman" pitchFamily="18" charset="0"/>
                <a:cs typeface="Times New Roman" pitchFamily="18" charset="0"/>
              </a:rPr>
              <a:t>, екпіні 15-20 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a:t>
            </a:r>
            <a:r>
              <a:rPr lang="kk-KZ" sz="1100" dirty="0" smtClean="0">
                <a:latin typeface="Times New Roman" pitchFamily="18" charset="0"/>
                <a:cs typeface="Times New Roman" pitchFamily="18" charset="0"/>
              </a:rPr>
              <a:t>3-5 градус  </a:t>
            </a:r>
            <a:r>
              <a:rPr lang="kk-KZ" sz="1100" dirty="0">
                <a:latin typeface="Times New Roman" pitchFamily="18" charset="0"/>
                <a:cs typeface="Times New Roman" pitchFamily="18" charset="0"/>
              </a:rPr>
              <a:t>жылы.</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97016" y="2276872"/>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2024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a:solidFill>
                  <a:srgbClr val="000000"/>
                </a:solidFill>
                <a:latin typeface="Times New Roman" pitchFamily="18" charset="0"/>
                <a:cs typeface="Times New Roman" pitchFamily="18" charset="0"/>
              </a:rPr>
              <a:t>09 </a:t>
            </a:r>
            <a:r>
              <a:rPr lang="kk-KZ" sz="1100" dirty="0">
                <a:solidFill>
                  <a:schemeClr val="tx1"/>
                </a:solidFill>
                <a:latin typeface="Times New Roman" pitchFamily="18" charset="0"/>
                <a:cs typeface="Times New Roman" pitchFamily="18" charset="0"/>
              </a:rPr>
              <a:t>қазанда, </a:t>
            </a:r>
            <a:r>
              <a:rPr lang="kk-KZ" sz="1100" dirty="0">
                <a:solidFill>
                  <a:srgbClr val="000000"/>
                </a:solidFill>
                <a:latin typeface="Times New Roman" pitchFamily="18" charset="0"/>
                <a:cs typeface="Times New Roman" pitchFamily="18" charset="0"/>
              </a:rPr>
              <a:t>10 </a:t>
            </a:r>
            <a:r>
              <a:rPr lang="kk-KZ" sz="1100" dirty="0">
                <a:solidFill>
                  <a:schemeClr val="tx1"/>
                </a:solidFill>
                <a:latin typeface="Times New Roman" pitchFamily="18" charset="0"/>
                <a:cs typeface="Times New Roman" pitchFamily="18" charset="0"/>
              </a:rPr>
              <a:t>қазанда 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a:solidFill>
                  <a:srgbClr val="000000"/>
                </a:solidFill>
                <a:latin typeface="Times New Roman" panose="02020603050405020304" pitchFamily="18" charset="0"/>
                <a:cs typeface="Times New Roman" panose="02020603050405020304" pitchFamily="18" charset="0"/>
              </a:rPr>
              <a:t> А.Новиков/Т.Марьина</a:t>
            </a:r>
            <a:endParaRPr lang="ru-RU" sz="1200" b="1" i="1" dirty="0">
              <a:solidFill>
                <a:srgbClr val="000000"/>
              </a:solidFill>
              <a:latin typeface="Times New Roman" pitchFamily="18" charset="0"/>
              <a:ea typeface="Times New Roman" panose="02020603050405020304" pitchFamily="18" charset="0"/>
              <a:cs typeface="Times New Roman"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15521</TotalTime>
  <Words>553</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5305</cp:revision>
  <cp:lastPrinted>2021-07-01T03:56:27Z</cp:lastPrinted>
  <dcterms:created xsi:type="dcterms:W3CDTF">2018-03-27T06:03:00Z</dcterms:created>
  <dcterms:modified xsi:type="dcterms:W3CDTF">2024-10-08T07:49:15Z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