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81988363"/>
              </p:ext>
            </p:extLst>
          </p:nvPr>
        </p:nvGraphicFramePr>
        <p:xfrm>
          <a:off x="307975" y="2401809"/>
          <a:ext cx="4465638" cy="23622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285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kumimoji="0" lang="ru-RU" altLang="zh-CN" sz="1200" b="1" i="1" u="none" strike="noStrike" kern="1200" cap="none" spc="0" normalizeH="0" baseline="0" noProof="0" dirty="0" smtClean="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rPr>
                        <a:t>11 </a:t>
                      </a:r>
                      <a:r>
                        <a:rPr kumimoji="0" lang="kk-KZ" altLang="zh-CN" sz="1200" b="1" i="1" u="none" strike="noStrike" kern="1200" cap="none" spc="0" normalizeH="0" baseline="0" noProof="0" dirty="0" smtClean="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rPr>
                        <a:t>қазан</a:t>
                      </a:r>
                      <a:endParaRPr kumimoji="0" lang="ru-RU" altLang="zh-CN" sz="1200" b="1" i="1" u="none" strike="noStrike" kern="1200" cap="none" spc="0" normalizeH="0" baseline="0" noProof="0" dirty="0" smtClean="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34747" y="70991"/>
            <a:ext cx="4803765"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12 </a:t>
            </a:r>
            <a:r>
              <a:rPr lang="kk-KZ" altLang="ru-RU" sz="1200" b="1" dirty="0">
                <a:solidFill>
                  <a:prstClr val="black"/>
                </a:solidFill>
                <a:latin typeface="Times New Roman" panose="02020603050405020304" pitchFamily="18" charset="0"/>
                <a:cs typeface="Times New Roman" panose="02020603050405020304" pitchFamily="18" charset="0"/>
              </a:rPr>
              <a:t>қазан</a:t>
            </a: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11 </a:t>
            </a:r>
            <a:r>
              <a:rPr lang="kk-KZ" altLang="ru-RU" sz="1200" b="1" dirty="0">
                <a:solidFill>
                  <a:prstClr val="black"/>
                </a:solidFill>
                <a:latin typeface="Times New Roman" panose="02020603050405020304" pitchFamily="18" charset="0"/>
                <a:cs typeface="Times New Roman" panose="02020603050405020304" pitchFamily="18" charset="0"/>
              </a:rPr>
              <a:t>қазан 2024 </a:t>
            </a:r>
            <a:r>
              <a:rPr lang="kk-KZ" altLang="ru-RU" sz="1200" b="1" dirty="0" smtClean="0">
                <a:solidFill>
                  <a:prstClr val="black"/>
                </a:solidFill>
                <a:latin typeface="Times New Roman" panose="02020603050405020304" pitchFamily="18" charset="0"/>
                <a:cs typeface="Times New Roman" panose="02020603050405020304" pitchFamily="18" charset="0"/>
              </a:rPr>
              <a:t>ж. сағ. </a:t>
            </a:r>
            <a:r>
              <a:rPr lang="kk-KZ" altLang="ru-RU" sz="1200" b="1" dirty="0">
                <a:solidFill>
                  <a:prstClr val="black"/>
                </a:solidFill>
                <a:latin typeface="Times New Roman" panose="02020603050405020304" pitchFamily="18" charset="0"/>
                <a:cs typeface="Times New Roman" panose="02020603050405020304" pitchFamily="18" charset="0"/>
              </a:rPr>
              <a:t>20-ден </a:t>
            </a:r>
            <a:r>
              <a:rPr lang="kk-KZ" altLang="ru-RU" sz="1200" b="1" dirty="0" smtClean="0">
                <a:solidFill>
                  <a:prstClr val="black"/>
                </a:solidFill>
                <a:latin typeface="Times New Roman" panose="02020603050405020304" pitchFamily="18" charset="0"/>
                <a:cs typeface="Times New Roman" panose="02020603050405020304" pitchFamily="18" charset="0"/>
              </a:rPr>
              <a:t>12 </a:t>
            </a:r>
            <a:r>
              <a:rPr lang="kk-KZ" altLang="ru-RU" sz="1200" b="1" dirty="0" smtClean="0">
                <a:solidFill>
                  <a:prstClr val="black"/>
                </a:solidFill>
                <a:latin typeface="Times New Roman" panose="02020603050405020304" pitchFamily="18" charset="0"/>
                <a:cs typeface="Times New Roman" panose="02020603050405020304" pitchFamily="18" charset="0"/>
              </a:rPr>
              <a:t>қазан 2024 ж. сағ. 20-дейін</a:t>
            </a:r>
          </a:p>
          <a:p>
            <a:pPr algn="just"/>
            <a:r>
              <a:rPr lang="ru-RU" sz="1200" dirty="0" err="1" smtClean="0">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көктайғақ</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бұрқасын</a:t>
            </a:r>
            <a:r>
              <a:rPr lang="ru-RU" sz="1200" dirty="0" smtClean="0">
                <a:solidFill>
                  <a:prstClr val="black"/>
                </a:solidFill>
                <a:latin typeface="Times New Roman" panose="02020603050405020304" pitchFamily="18" charset="0"/>
                <a:cs typeface="Times New Roman" panose="02020603050405020304" pitchFamily="18" charset="0"/>
              </a:rPr>
              <a:t>.</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Солтүстік-шығыстан</a:t>
            </a:r>
            <a:r>
              <a:rPr lang="ru-RU" sz="1200" dirty="0" smtClean="0">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екпіні</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15-20 </a:t>
            </a:r>
            <a:r>
              <a:rPr lang="ru-RU" sz="1200" dirty="0" smtClean="0">
                <a:latin typeface="Times New Roman" panose="02020603050405020304" pitchFamily="18" charset="0"/>
                <a:cs typeface="Times New Roman" panose="02020603050405020304" pitchFamily="18" charset="0"/>
              </a:rPr>
              <a:t>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3-5 ,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0-2 градус </a:t>
            </a:r>
            <a:r>
              <a:rPr lang="kk-KZ" sz="1200" dirty="0">
                <a:solidFill>
                  <a:prstClr val="black"/>
                </a:solidFill>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p>
          <a:p>
            <a:pPr algn="just"/>
            <a:endParaRPr lang="ru-RU" sz="1200" b="1" dirty="0">
              <a:latin typeface="Times New Roman" panose="02020603050405020304" pitchFamily="18" charset="0"/>
              <a:cs typeface="Times New Roman" panose="02020603050405020304" pitchFamily="18" charset="0"/>
            </a:endParaRPr>
          </a:p>
          <a:p>
            <a:pPr algn="just"/>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2024 жылғы </a:t>
            </a:r>
            <a:r>
              <a:rPr lang="kk-KZ" sz="1200" b="1" dirty="0" smtClean="0">
                <a:solidFill>
                  <a:prstClr val="black"/>
                </a:solidFill>
                <a:latin typeface="Times New Roman" panose="02020603050405020304" pitchFamily="18" charset="0"/>
                <a:cs typeface="Times New Roman" panose="02020603050405020304" pitchFamily="18" charset="0"/>
              </a:rPr>
              <a:t>13 </a:t>
            </a:r>
            <a:r>
              <a:rPr lang="kk-KZ" sz="1200" b="1" dirty="0" smtClean="0">
                <a:solidFill>
                  <a:prstClr val="black"/>
                </a:solidFill>
                <a:latin typeface="Times New Roman" panose="02020603050405020304" pitchFamily="18" charset="0"/>
                <a:cs typeface="Times New Roman" panose="02020603050405020304" pitchFamily="18" charset="0"/>
              </a:rPr>
              <a:t>қазан</a:t>
            </a:r>
          </a:p>
          <a:p>
            <a:pPr algn="ctr"/>
            <a:r>
              <a:rPr lang="kk-KZ" sz="1200" b="1" dirty="0" smtClean="0">
                <a:solidFill>
                  <a:prstClr val="black"/>
                </a:solidFill>
                <a:latin typeface="Times New Roman" panose="02020603050405020304" pitchFamily="18" charset="0"/>
                <a:cs typeface="Times New Roman" panose="02020603050405020304" pitchFamily="18" charset="0"/>
              </a:rPr>
              <a:t>12 </a:t>
            </a:r>
            <a:r>
              <a:rPr lang="kk-KZ" sz="1200" b="1" dirty="0" smtClean="0">
                <a:solidFill>
                  <a:prstClr val="black"/>
                </a:solidFill>
                <a:latin typeface="Times New Roman" panose="02020603050405020304" pitchFamily="18" charset="0"/>
                <a:cs typeface="Times New Roman" panose="02020603050405020304" pitchFamily="18" charset="0"/>
              </a:rPr>
              <a:t>қазан </a:t>
            </a:r>
            <a:r>
              <a:rPr lang="kk-KZ" sz="1200" b="1" dirty="0" smtClean="0">
                <a:latin typeface="Times New Roman" panose="02020603050405020304" pitchFamily="18" charset="0"/>
                <a:cs typeface="Times New Roman" panose="02020603050405020304" pitchFamily="18" charset="0"/>
              </a:rPr>
              <a:t>сағ</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20-ден </a:t>
            </a:r>
            <a:r>
              <a:rPr lang="kk-KZ" sz="1200" b="1" dirty="0">
                <a:latin typeface="Times New Roman" panose="02020603050405020304" pitchFamily="18" charset="0"/>
                <a:cs typeface="Times New Roman" panose="02020603050405020304" pitchFamily="18" charset="0"/>
              </a:rPr>
              <a:t>бастап </a:t>
            </a:r>
            <a:r>
              <a:rPr lang="kk-KZ" sz="1200" b="1" dirty="0" smtClean="0">
                <a:latin typeface="Times New Roman" panose="02020603050405020304" pitchFamily="18" charset="0"/>
                <a:cs typeface="Times New Roman" panose="02020603050405020304" pitchFamily="18" charset="0"/>
              </a:rPr>
              <a:t>13 </a:t>
            </a:r>
            <a:r>
              <a:rPr lang="kk-KZ" sz="1200" b="1" dirty="0" smtClean="0">
                <a:solidFill>
                  <a:prstClr val="black"/>
                </a:solidFill>
                <a:latin typeface="Times New Roman" panose="02020603050405020304" pitchFamily="18" charset="0"/>
                <a:cs typeface="Times New Roman" panose="02020603050405020304" pitchFamily="18" charset="0"/>
              </a:rPr>
              <a:t>қазан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сағ. </a:t>
            </a:r>
            <a:r>
              <a:rPr lang="kk-KZ" sz="1200" b="1" dirty="0" smtClean="0">
                <a:latin typeface="Times New Roman" panose="02020603050405020304" pitchFamily="18" charset="0"/>
                <a:cs typeface="Times New Roman" panose="02020603050405020304" pitchFamily="18" charset="0"/>
              </a:rPr>
              <a:t>08-ға </a:t>
            </a:r>
            <a:r>
              <a:rPr lang="kk-KZ" sz="1200" b="1" dirty="0">
                <a:latin typeface="Times New Roman" panose="02020603050405020304" pitchFamily="18" charset="0"/>
                <a:cs typeface="Times New Roman" panose="02020603050405020304" pitchFamily="18" charset="0"/>
              </a:rPr>
              <a:t>дейін </a:t>
            </a:r>
          </a:p>
          <a:p>
            <a:pPr lvl="0" algn="just"/>
            <a:r>
              <a:rPr lang="ru-RU" sz="1200" dirty="0">
                <a:solidFill>
                  <a:prstClr val="black"/>
                </a:solidFill>
                <a:latin typeface="Times New Roman" panose="02020603050405020304" pitchFamily="18" charset="0"/>
                <a:cs typeface="Times New Roman" panose="02020603050405020304" pitchFamily="18" charset="0"/>
              </a:rPr>
              <a:t>Бұлтты, </a:t>
            </a:r>
            <a:r>
              <a:rPr lang="ru-RU" sz="1200" dirty="0" smtClean="0">
                <a:solidFill>
                  <a:prstClr val="black"/>
                </a:solidFill>
                <a:latin typeface="Times New Roman" panose="02020603050405020304" pitchFamily="18" charset="0"/>
                <a:cs typeface="Times New Roman" panose="02020603050405020304" pitchFamily="18" charset="0"/>
              </a:rPr>
              <a:t>жауын-шашынсыз.  </a:t>
            </a:r>
            <a:r>
              <a:rPr lang="ru-RU" sz="1200" dirty="0" err="1" smtClean="0">
                <a:solidFill>
                  <a:prstClr val="black"/>
                </a:solidFill>
                <a:latin typeface="Times New Roman" panose="02020603050405020304" pitchFamily="18" charset="0"/>
                <a:cs typeface="Times New Roman" panose="02020603050405020304" pitchFamily="18" charset="0"/>
              </a:rPr>
              <a:t>Солтүстік-шығыстан</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жел </a:t>
            </a:r>
            <a:r>
              <a:rPr lang="kk-KZ" sz="1200" dirty="0">
                <a:solidFill>
                  <a:prstClr val="black"/>
                </a:solidFill>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9-14</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екпіні</a:t>
            </a:r>
            <a:r>
              <a:rPr lang="ru-RU" sz="1200" dirty="0">
                <a:solidFill>
                  <a:prstClr val="black"/>
                </a:solidFill>
                <a:latin typeface="Times New Roman" panose="02020603050405020304" pitchFamily="18" charset="0"/>
                <a:cs typeface="Times New Roman" panose="02020603050405020304" pitchFamily="18" charset="0"/>
              </a:rPr>
              <a:t> 15-20 </a:t>
            </a:r>
            <a:r>
              <a:rPr lang="ru-RU" sz="1200" dirty="0" smtClean="0">
                <a:latin typeface="Times New Roman" panose="02020603050405020304" pitchFamily="18" charset="0"/>
                <a:cs typeface="Times New Roman" panose="02020603050405020304" pitchFamily="18" charset="0"/>
              </a:rPr>
              <a:t>м/с</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3-5 </a:t>
            </a:r>
            <a:r>
              <a:rPr lang="kk-KZ" sz="1200" dirty="0">
                <a:solidFill>
                  <a:prstClr val="black"/>
                </a:solidFill>
                <a:latin typeface="Times New Roman" panose="02020603050405020304" pitchFamily="18" charset="0"/>
                <a:cs typeface="Times New Roman" panose="02020603050405020304" pitchFamily="18" charset="0"/>
              </a:rPr>
              <a:t>градус аяз.</a:t>
            </a: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421842758"/>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301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34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50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0.126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11 </a:t>
            </a:r>
            <a:r>
              <a:rPr lang="kk-KZ" altLang="ru-RU" sz="1200" b="1" dirty="0">
                <a:solidFill>
                  <a:prstClr val="black"/>
                </a:solidFill>
                <a:latin typeface="Times New Roman" panose="02020603050405020304" pitchFamily="18" charset="0"/>
                <a:cs typeface="Times New Roman" panose="02020603050405020304" pitchFamily="18" charset="0"/>
              </a:rPr>
              <a:t>қазан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56049" y="2522800"/>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12,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13 </a:t>
            </a:r>
            <a:r>
              <a:rPr lang="ru-RU" sz="1200" dirty="0" err="1" smtClean="0">
                <a:solidFill>
                  <a:prstClr val="black"/>
                </a:solidFill>
                <a:latin typeface="Times New Roman" panose="02020603050405020304" pitchFamily="18" charset="0"/>
                <a:cs typeface="Times New Roman" panose="02020603050405020304" pitchFamily="18" charset="0"/>
              </a:rPr>
              <a:t>қазан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Э. </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Конысбай</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21216</TotalTime>
  <Words>581</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4198</cp:revision>
  <cp:lastPrinted>2021-07-01T07:38:07Z</cp:lastPrinted>
  <dcterms:created xsi:type="dcterms:W3CDTF">2018-03-27T06:03:00Z</dcterms:created>
  <dcterms:modified xsi:type="dcterms:W3CDTF">2024-10-11T09:13:44Z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