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14" d="100"/>
          <a:sy n="114" d="100"/>
        </p:scale>
        <p:origin x="2261" y="8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77458542"/>
              </p:ext>
            </p:extLst>
          </p:nvPr>
        </p:nvGraphicFramePr>
        <p:xfrm>
          <a:off x="344488" y="2292860"/>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a:solidFill>
                            <a:srgbClr val="002060"/>
                          </a:solidFill>
                          <a:latin typeface="Times New Roman" panose="02020603050405020304" pitchFamily="18" charset="0"/>
                          <a:cs typeface="Times New Roman" panose="02020603050405020304" pitchFamily="18" charset="0"/>
                        </a:rPr>
                        <a:t>292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a:solidFill>
                            <a:srgbClr val="002060"/>
                          </a:solidFill>
                          <a:latin typeface="Times New Roman" panose="02020603050405020304" pitchFamily="18" charset="0"/>
                          <a:cs typeface="Times New Roman" panose="02020603050405020304" pitchFamily="18" charset="0"/>
                        </a:rPr>
                        <a:t>18</a:t>
                      </a:r>
                      <a:r>
                        <a:rPr lang="kk-KZ" altLang="zh-CN" sz="1200" b="1" i="1" baseline="0" dirty="0">
                          <a:solidFill>
                            <a:srgbClr val="002060"/>
                          </a:solidFill>
                          <a:latin typeface="Times New Roman" panose="02020603050405020304" pitchFamily="18" charset="0"/>
                          <a:cs typeface="Times New Roman" panose="02020603050405020304" pitchFamily="18" charset="0"/>
                        </a:rPr>
                        <a:t>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21" name="TextBox 13"/>
          <p:cNvSpPr txBox="1"/>
          <p:nvPr/>
        </p:nvSpPr>
        <p:spPr>
          <a:xfrm>
            <a:off x="5063623" y="2678113"/>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сейіліуіне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деп күтілуде.</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34298361"/>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val="3583770891"/>
                    </a:ext>
                  </a:extLst>
                </a:gridCol>
                <a:gridCol w="1431451">
                  <a:extLst>
                    <a:ext uri="{9D8B030D-6E8A-4147-A177-3AD203B41FA5}">
                      <a16:colId xmlns:a16="http://schemas.microsoft.com/office/drawing/2014/main" val="1276116030"/>
                    </a:ext>
                  </a:extLst>
                </a:gridCol>
                <a:gridCol w="1437066">
                  <a:extLst>
                    <a:ext uri="{9D8B030D-6E8A-4147-A177-3AD203B41FA5}">
                      <a16:colId xmlns:a16="http://schemas.microsoft.com/office/drawing/2014/main"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117">
                <a:tc>
                  <a:txBody>
                    <a:bodyPr/>
                    <a:lstStyle/>
                    <a:p>
                      <a:r>
                        <a:rPr lang="ru-RU" sz="900" dirty="0">
                          <a:solidFill>
                            <a:schemeClr val="tx1"/>
                          </a:solidFill>
                          <a:latin typeface="Times New Roman" panose="02020603050405020304" pitchFamily="18" charset="0"/>
                          <a:cs typeface="Times New Roman" panose="02020603050405020304" pitchFamily="18" charset="0"/>
                        </a:rPr>
                        <a:t>РМ-2,5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25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en-US" sz="1100" b="0" i="0" u="none" strike="noStrike" dirty="0">
                          <a:solidFill>
                            <a:srgbClr val="000000"/>
                          </a:solidFill>
                          <a:effectLst/>
                          <a:latin typeface="Calibri" panose="020F0502020204030204" pitchFamily="34" charset="0"/>
                        </a:rPr>
                        <a:t>049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1165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en-US" sz="1100" b="0" i="0" u="none" strike="noStrike" dirty="0">
                          <a:solidFill>
                            <a:srgbClr val="000000"/>
                          </a:solidFill>
                          <a:effectLst/>
                          <a:latin typeface="Calibri" panose="020F0502020204030204" pitchFamily="34" charset="0"/>
                        </a:rPr>
                        <a:t>233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1.138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a:t>
                      </a:r>
                      <a:r>
                        <a:rPr lang="ru-RU" sz="700" i="1" baseline="0" dirty="0" err="1">
                          <a:latin typeface="Times New Roman" panose="02020603050405020304" pitchFamily="18" charset="0"/>
                          <a:cs typeface="Times New Roman" panose="02020603050405020304" pitchFamily="18" charset="0"/>
                        </a:rPr>
                        <a:t>ауаның</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a:latin typeface="Times New Roman" panose="02020603050405020304" pitchFamily="18" charset="0"/>
                <a:cs typeface="Times New Roman" panose="02020603050405020304" pitchFamily="18" charset="0"/>
              </a:rPr>
              <a:t>18</a:t>
            </a:r>
            <a:r>
              <a:rPr lang="kk-KZ" altLang="ru-RU" sz="1200" b="1" dirty="0">
                <a:latin typeface="Times New Roman" panose="02020603050405020304" pitchFamily="18" charset="0"/>
                <a:cs typeface="Times New Roman" panose="02020603050405020304" pitchFamily="18" charset="0"/>
              </a:rPr>
              <a:t> қазан</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46221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2024 жыл </a:t>
            </a:r>
            <a:r>
              <a:rPr lang="en-US" altLang="ru-RU" sz="1100" b="1" dirty="0">
                <a:latin typeface="Times New Roman" panose="02020603050405020304" pitchFamily="18" charset="0"/>
                <a:cs typeface="Times New Roman" panose="02020603050405020304" pitchFamily="18" charset="0"/>
              </a:rPr>
              <a:t>19 </a:t>
            </a:r>
            <a:r>
              <a:rPr lang="kk-KZ" altLang="ru-RU" sz="1100" b="1" dirty="0">
                <a:latin typeface="Times New Roman" panose="02020603050405020304" pitchFamily="18" charset="0"/>
                <a:cs typeface="Times New Roman" panose="02020603050405020304" pitchFamily="18" charset="0"/>
              </a:rPr>
              <a:t>қазан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2024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a:solidFill>
                  <a:srgbClr val="000000"/>
                </a:solidFill>
                <a:latin typeface="Times New Roman" panose="02020603050405020304" pitchFamily="18" charset="0"/>
                <a:cs typeface="Times New Roman" panose="02020603050405020304" pitchFamily="18" charset="0"/>
              </a:rPr>
              <a:t>18</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қазан</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2024 ж. </a:t>
            </a:r>
            <a:r>
              <a:rPr lang="en-US" altLang="ru-RU" sz="1100" b="1" dirty="0">
                <a:solidFill>
                  <a:srgbClr val="000000"/>
                </a:solidFill>
                <a:latin typeface="Times New Roman" panose="02020603050405020304" pitchFamily="18" charset="0"/>
                <a:cs typeface="Times New Roman" panose="02020603050405020304" pitchFamily="18" charset="0"/>
              </a:rPr>
              <a:t>19 </a:t>
            </a:r>
            <a:r>
              <a:rPr lang="kk-KZ" altLang="ru-RU" sz="1100" b="1" dirty="0">
                <a:solidFill>
                  <a:srgbClr val="000000"/>
                </a:solidFill>
                <a:latin typeface="Times New Roman" panose="02020603050405020304" pitchFamily="18" charset="0"/>
                <a:cs typeface="Times New Roman" panose="02020603050405020304" pitchFamily="18" charset="0"/>
              </a:rPr>
              <a:t>қазан</a:t>
            </a: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Бұлтты, түнде және таңертең жаңбыр</a:t>
            </a:r>
            <a:r>
              <a:rPr lang="kk-KZ" sz="1100" dirty="0">
                <a:solidFill>
                  <a:prstClr val="black"/>
                </a:solidFill>
                <a:latin typeface="Times New Roman" pitchFamily="18" charset="0"/>
                <a:cs typeface="Times New Roman" pitchFamily="18" charset="0"/>
              </a:rPr>
              <a:t>. Жел солтүстік-батыстан</a:t>
            </a:r>
            <a:r>
              <a:rPr lang="kk-KZ" sz="1100" dirty="0">
                <a:solidFill>
                  <a:srgbClr val="000000"/>
                </a:solidFill>
                <a:latin typeface="Times New Roman" panose="02020603050405020304" pitchFamily="18" charset="0"/>
                <a:cs typeface="Times New Roman" panose="02020603050405020304" pitchFamily="18" charset="0"/>
                <a:sym typeface="+mn-ea"/>
              </a:rPr>
              <a:t>, күші 9-14 </a:t>
            </a:r>
            <a:r>
              <a:rPr lang="kk-KZ" sz="1100" dirty="0">
                <a:solidFill>
                  <a:prstClr val="black"/>
                </a:solidFill>
                <a:latin typeface="Times New Roman" pitchFamily="18" charset="0"/>
                <a:cs typeface="Times New Roman" pitchFamily="18" charset="0"/>
              </a:rPr>
              <a:t>м/с. Ауа температурасы түнде 9-11, күндіз 14-16 жылы.</a:t>
            </a:r>
          </a:p>
          <a:p>
            <a:pPr lvl="0" algn="just"/>
            <a:endParaRPr lang="kk-KZ" sz="1100" dirty="0">
              <a:solidFill>
                <a:prstClr val="black"/>
              </a:solidFill>
              <a:latin typeface="Times New Roman" pitchFamily="18" charset="0"/>
              <a:cs typeface="Times New Roman" pitchFamily="18" charset="0"/>
            </a:endParaRPr>
          </a:p>
          <a:p>
            <a:pPr lvl="0" algn="ctr"/>
            <a:r>
              <a:rPr lang="en-US" sz="1100" b="1" dirty="0">
                <a:solidFill>
                  <a:srgbClr val="000000"/>
                </a:solidFill>
                <a:latin typeface="Times New Roman" panose="02020603050405020304" pitchFamily="18" charset="0"/>
                <a:cs typeface="Times New Roman" panose="02020603050405020304" pitchFamily="18" charset="0"/>
              </a:rPr>
              <a:t>20</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қазан</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2024 ж. </a:t>
            </a:r>
            <a:r>
              <a:rPr lang="en-US" sz="1100" b="1" dirty="0">
                <a:solidFill>
                  <a:srgbClr val="000000"/>
                </a:solidFill>
                <a:latin typeface="Times New Roman" panose="02020603050405020304" pitchFamily="18" charset="0"/>
                <a:cs typeface="Times New Roman" panose="02020603050405020304" pitchFamily="18" charset="0"/>
              </a:rPr>
              <a:t>19</a:t>
            </a:r>
            <a:r>
              <a:rPr lang="kk-KZ" sz="1100" b="1" dirty="0">
                <a:solidFill>
                  <a:srgbClr val="000000"/>
                </a:solidFill>
                <a:latin typeface="Times New Roman" panose="02020603050405020304" pitchFamily="18" charset="0"/>
                <a:cs typeface="Times New Roman" panose="02020603050405020304" pitchFamily="18" charset="0"/>
              </a:rPr>
              <a:t> қазан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202</a:t>
            </a:r>
            <a:r>
              <a:rPr lang="en-US" sz="1100" b="1" dirty="0">
                <a:solidFill>
                  <a:srgbClr val="000000"/>
                </a:solidFill>
                <a:latin typeface="Times New Roman" panose="02020603050405020304" pitchFamily="18" charset="0"/>
                <a:cs typeface="Times New Roman" panose="02020603050405020304" pitchFamily="18" charset="0"/>
              </a:rPr>
              <a:t>4</a:t>
            </a:r>
            <a:r>
              <a:rPr lang="ru-RU" sz="1100" b="1" dirty="0">
                <a:solidFill>
                  <a:srgbClr val="000000"/>
                </a:solidFill>
                <a:latin typeface="Times New Roman" panose="02020603050405020304" pitchFamily="18" charset="0"/>
                <a:cs typeface="Times New Roman" panose="02020603050405020304" pitchFamily="18" charset="0"/>
              </a:rPr>
              <a:t> ж. </a:t>
            </a:r>
            <a:r>
              <a:rPr lang="en-US" sz="1100" b="1" dirty="0">
                <a:solidFill>
                  <a:srgbClr val="000000"/>
                </a:solidFill>
                <a:latin typeface="Times New Roman" panose="02020603050405020304" pitchFamily="18" charset="0"/>
                <a:cs typeface="Times New Roman" panose="02020603050405020304" pitchFamily="18" charset="0"/>
              </a:rPr>
              <a:t>20</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қазан</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Бұлтты, түнде жаңбыр. Жел солтүстік-батыстан, күші 9-14 м/с. Ауа температурасы түнде 8-10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588725"/>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Н.А./Бекмурзаева Б.К.</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val="20000"/>
                    </a:ext>
                  </a:extLst>
                </a:gridCol>
                <a:gridCol w="3484059">
                  <a:extLst>
                    <a:ext uri="{9D8B030D-6E8A-4147-A177-3AD203B41FA5}">
                      <a16:colId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29522</TotalTime>
  <Words>621</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3600</cp:revision>
  <cp:lastPrinted>2021-07-01T07:38:07Z</cp:lastPrinted>
  <dcterms:created xsi:type="dcterms:W3CDTF">2018-03-27T06:03:00Z</dcterms:created>
  <dcterms:modified xsi:type="dcterms:W3CDTF">2024-10-18T07:20:16Z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