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72721561"/>
              </p:ext>
            </p:extLst>
          </p:nvPr>
        </p:nvGraphicFramePr>
        <p:xfrm>
          <a:off x="307975" y="2492896"/>
          <a:ext cx="4465638" cy="2232248"/>
        </p:xfrm>
        <a:graphic>
          <a:graphicData uri="http://schemas.openxmlformats.org/drawingml/2006/table">
            <a:tbl>
              <a:tblPr/>
              <a:tblGrid>
                <a:gridCol w="4465638">
                  <a:extLst>
                    <a:ext uri="{9D8B030D-6E8A-4147-A177-3AD203B41FA5}">
                      <a16:colId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dirty="0">
                          <a:solidFill>
                            <a:srgbClr val="002060"/>
                          </a:solidFill>
                          <a:latin typeface="Times New Roman" panose="02020603050405020304" pitchFamily="18" charset="0"/>
                          <a:cs typeface="Times New Roman" panose="02020603050405020304" pitchFamily="18" charset="0"/>
                        </a:rPr>
                        <a:t>2</a:t>
                      </a:r>
                      <a:r>
                        <a:rPr lang="" altLang="x-none" sz="1600" b="1" i="1" dirty="0">
                          <a:solidFill>
                            <a:srgbClr val="002060"/>
                          </a:solidFill>
                          <a:latin typeface="Times New Roman" panose="02020603050405020304" pitchFamily="18" charset="0"/>
                          <a:cs typeface="Times New Roman" panose="02020603050405020304" pitchFamily="18" charset="0"/>
                        </a:rPr>
                        <a:t>9</a:t>
                      </a:r>
                      <a:r>
                        <a:rPr lang="kk-KZ" altLang="x-none" sz="1600" b="1" i="1" dirty="0">
                          <a:solidFill>
                            <a:srgbClr val="002060"/>
                          </a:solidFill>
                          <a:latin typeface="Times New Roman" panose="02020603050405020304" pitchFamily="18" charset="0"/>
                          <a:cs typeface="Times New Roman" panose="02020603050405020304" pitchFamily="18" charset="0"/>
                        </a:rPr>
                        <a:t>2</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18 қ</a:t>
                      </a:r>
                      <a:r>
                        <a:rPr lang="" altLang="zh-CN" sz="1200" b="1" i="1" baseline="0" dirty="0">
                          <a:solidFill>
                            <a:srgbClr val="002060"/>
                          </a:solidFill>
                          <a:latin typeface="Times New Roman" panose="02020603050405020304" pitchFamily="18" charset="0"/>
                          <a:cs typeface="Times New Roman" panose="02020603050405020304" pitchFamily="18" charset="0"/>
                        </a:rPr>
                        <a:t>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4130" y="3640725"/>
            <a:ext cx="484028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18 </a:t>
            </a:r>
            <a:r>
              <a:rPr lang="ru-RU" altLang="ru-RU" sz="1200" b="1" dirty="0">
                <a:latin typeface="Times New Roman" panose="02020603050405020304" pitchFamily="18" charset="0"/>
                <a:cs typeface="Times New Roman" panose="02020603050405020304" pitchFamily="18" charset="0"/>
              </a:rPr>
              <a:t>қ</a:t>
            </a:r>
            <a:r>
              <a:rPr lang="" altLang="ru-RU" sz="1200" b="1" dirty="0">
                <a:latin typeface="Times New Roman" panose="02020603050405020304" pitchFamily="18" charset="0"/>
                <a:cs typeface="Times New Roman" panose="02020603050405020304" pitchFamily="18" charset="0"/>
              </a:rPr>
              <a:t>азан</a:t>
            </a:r>
            <a:r>
              <a:rPr lang="kk-KZ" altLang="ru-RU" sz="1200" b="1" dirty="0">
                <a:latin typeface="Times New Roman" panose="02020603050405020304" pitchFamily="18" charset="0"/>
                <a:cs typeface="Times New Roman" panose="02020603050405020304" pitchFamily="18" charset="0"/>
              </a:rPr>
              <a:t>ға </a:t>
            </a:r>
            <a:r>
              <a:rPr lang="ru-RU" altLang="ru-RU" sz="1200" b="1" dirty="0" err="1">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1938992"/>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19 </a:t>
            </a:r>
            <a:r>
              <a:rPr lang="ru-RU" altLang="ru-RU" sz="1200" b="1" dirty="0" err="1">
                <a:latin typeface="Times New Roman" panose="02020603050405020304" pitchFamily="18" charset="0"/>
                <a:cs typeface="Times New Roman" panose="02020603050405020304" pitchFamily="18" charset="0"/>
              </a:rPr>
              <a:t>қазанға</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a:latin typeface="Times New Roman" pitchFamily="18" charset="0"/>
                <a:cs typeface="Times New Roman" pitchFamily="18" charset="0"/>
              </a:rPr>
              <a:t>18 </a:t>
            </a:r>
            <a:r>
              <a:rPr lang="ru-RU" altLang="ru-RU" sz="1200" b="1" dirty="0">
                <a:latin typeface="Times New Roman" panose="02020603050405020304" pitchFamily="18" charset="0"/>
                <a:cs typeface="Times New Roman" panose="02020603050405020304" pitchFamily="18" charset="0"/>
              </a:rPr>
              <a:t>қ</a:t>
            </a:r>
            <a:r>
              <a:rPr lang="" altLang="ru-RU" sz="1200" b="1" dirty="0">
                <a:latin typeface="Times New Roman" panose="02020603050405020304" pitchFamily="18" charset="0"/>
                <a:cs typeface="Times New Roman" panose="02020603050405020304" pitchFamily="18" charset="0"/>
              </a:rPr>
              <a:t>азан</a:t>
            </a:r>
            <a:r>
              <a:rPr lang="kk-KZ" altLang="ru-RU" sz="1200" b="1" dirty="0">
                <a:latin typeface="Times New Roman" pitchFamily="18" charset="0"/>
                <a:cs typeface="Times New Roman" pitchFamily="18" charset="0"/>
              </a:rPr>
              <a:t> сағ. </a:t>
            </a:r>
            <a:r>
              <a:rPr lang="ru-RU" altLang="ru-RU" sz="1200" b="1" dirty="0">
                <a:latin typeface="Times New Roman" panose="02020603050405020304" pitchFamily="18" charset="0"/>
                <a:cs typeface="Times New Roman" panose="02020603050405020304" pitchFamily="18" charset="0"/>
              </a:rPr>
              <a:t>20-дан 19 </a:t>
            </a:r>
            <a:r>
              <a:rPr lang="ru-RU" altLang="ru-RU" sz="1200" b="1" dirty="0" err="1">
                <a:latin typeface="Times New Roman" panose="02020603050405020304" pitchFamily="18" charset="0"/>
                <a:cs typeface="Times New Roman" panose="02020603050405020304" pitchFamily="18" charset="0"/>
              </a:rPr>
              <a:t>қазан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 sz="1200" dirty="0">
                <a:solidFill>
                  <a:prstClr val="black"/>
                </a:solidFill>
                <a:latin typeface="Times New Roman" pitchFamily="18" charset="0"/>
                <a:cs typeface="Times New Roman" pitchFamily="18" charset="0"/>
              </a:rPr>
              <a:t>Б</a:t>
            </a:r>
            <a:r>
              <a:rPr lang="kk-KZ" sz="1200" dirty="0">
                <a:solidFill>
                  <a:prstClr val="black"/>
                </a:solidFill>
                <a:latin typeface="Times New Roman" pitchFamily="18" charset="0"/>
                <a:cs typeface="Times New Roman" pitchFamily="18" charset="0"/>
              </a:rPr>
              <a:t>ұ</a:t>
            </a:r>
            <a:r>
              <a:rPr lang="kk-KZ" sz="12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лтты</a:t>
            </a:r>
            <a:r>
              <a:rPr lang="kk-KZ" sz="1200" dirty="0">
                <a:solidFill>
                  <a:prstClr val="black"/>
                </a:solidFill>
                <a:latin typeface="Times New Roman" pitchFamily="18" charset="0"/>
                <a:cs typeface="Times New Roman" pitchFamily="18" charset="0"/>
              </a:rPr>
              <a:t>, жауын-шашынсыз. Ж</a:t>
            </a:r>
            <a:r>
              <a:rPr lang="ru-RU" sz="1200" dirty="0">
                <a:solidFill>
                  <a:prstClr val="black"/>
                </a:solidFill>
                <a:latin typeface="Times New Roman" pitchFamily="18" charset="0"/>
                <a:cs typeface="Times New Roman" pitchFamily="18" charset="0"/>
              </a:rPr>
              <a:t>ел с</a:t>
            </a:r>
            <a:r>
              <a:rPr lang="kk-KZ" sz="1200" dirty="0">
                <a:solidFill>
                  <a:prstClr val="black"/>
                </a:solidFill>
                <a:latin typeface="Times New Roman" pitchFamily="18" charset="0"/>
                <a:cs typeface="Times New Roman" pitchFamily="18" charset="0"/>
              </a:rPr>
              <a:t>олтүстік-батыстан</a:t>
            </a:r>
            <a:r>
              <a:rPr lang="" sz="1200" dirty="0">
                <a:solidFill>
                  <a:prstClr val="black"/>
                </a:solidFill>
                <a:latin typeface="Times New Roman" pitchFamily="18" charset="0"/>
                <a:cs typeface="Times New Roman" pitchFamily="18" charset="0"/>
              </a:rPr>
              <a:t>, </a:t>
            </a:r>
            <a:r>
              <a:rPr lang="ru-RU" sz="1200" dirty="0">
                <a:solidFill>
                  <a:prstClr val="black"/>
                </a:solidFill>
                <a:latin typeface="Times New Roman" pitchFamily="18" charset="0"/>
                <a:cs typeface="Times New Roman" pitchFamily="18" charset="0"/>
              </a:rPr>
              <a:t>с</a:t>
            </a:r>
            <a:r>
              <a:rPr lang="kk-KZ" sz="1200" dirty="0">
                <a:solidFill>
                  <a:prstClr val="black"/>
                </a:solidFill>
                <a:latin typeface="Times New Roman" pitchFamily="18" charset="0"/>
                <a:cs typeface="Times New Roman" pitchFamily="18" charset="0"/>
              </a:rPr>
              <a:t>олтүстік</a:t>
            </a:r>
            <a:r>
              <a:rPr lang="" sz="1200" dirty="0">
                <a:solidFill>
                  <a:prstClr val="black"/>
                </a:solidFill>
                <a:latin typeface="Times New Roman" pitchFamily="18" charset="0"/>
                <a:cs typeface="Times New Roman" pitchFamily="18" charset="0"/>
              </a:rPr>
              <a:t>тен</a:t>
            </a:r>
            <a:r>
              <a:rPr lang="kk-KZ" sz="1200" dirty="0">
                <a:solidFill>
                  <a:prstClr val="black"/>
                </a:solidFill>
                <a:latin typeface="Times New Roman" pitchFamily="18" charset="0"/>
                <a:cs typeface="Times New Roman" pitchFamily="18" charset="0"/>
              </a:rPr>
              <a:t> </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a:t>
            </a:r>
            <a:r>
              <a:rPr lang="" sz="1200" dirty="0">
                <a:solidFill>
                  <a:prstClr val="black"/>
                </a:solidFill>
                <a:latin typeface="Times New Roman" pitchFamily="18" charset="0"/>
                <a:cs typeface="Times New Roman" pitchFamily="18" charset="0"/>
              </a:rPr>
              <a:t>2</a:t>
            </a:r>
            <a:r>
              <a:rPr lang="kk-KZ" sz="1200" dirty="0">
                <a:solidFill>
                  <a:prstClr val="black"/>
                </a:solidFill>
                <a:latin typeface="Times New Roman" pitchFamily="18" charset="0"/>
                <a:cs typeface="Times New Roman" pitchFamily="18" charset="0"/>
              </a:rPr>
              <a:t>-</a:t>
            </a:r>
            <a:r>
              <a:rPr lang="" sz="1200" dirty="0">
                <a:solidFill>
                  <a:prstClr val="black"/>
                </a:solidFill>
                <a:latin typeface="Times New Roman" pitchFamily="18" charset="0"/>
                <a:cs typeface="Times New Roman" pitchFamily="18" charset="0"/>
              </a:rPr>
              <a:t>7</a:t>
            </a:r>
            <a:r>
              <a:rPr lang="ru-RU" sz="1200" dirty="0">
                <a:solidFill>
                  <a:prstClr val="black"/>
                </a:solidFill>
                <a:latin typeface="Times New Roman" pitchFamily="18" charset="0"/>
                <a:cs typeface="Times New Roman" pitchFamily="18" charset="0"/>
              </a:rPr>
              <a:t> м/с. </a:t>
            </a:r>
            <a:r>
              <a:rPr lang="kk-KZ" sz="1200" dirty="0">
                <a:solidFill>
                  <a:prstClr val="black"/>
                </a:solidFill>
                <a:latin typeface="Times New Roman" pitchFamily="18" charset="0"/>
                <a:cs typeface="Times New Roman" pitchFamily="18" charset="0"/>
              </a:rPr>
              <a:t>Ауа температурасы түнде 3-5° аяз, күндіз 1-3° жылы.</a:t>
            </a:r>
            <a:endParaRPr lang="ru-RU" altLang="ru-RU" sz="1200" b="1" dirty="0">
              <a:latin typeface="Times New Roman" panose="02020603050405020304" pitchFamily="18" charset="0"/>
              <a:cs typeface="Times New Roman" panose="02020603050405020304" pitchFamily="18" charset="0"/>
            </a:endParaRPr>
          </a:p>
          <a:p>
            <a:pPr lvl="0" indent="185738"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20 </a:t>
            </a:r>
            <a:r>
              <a:rPr lang="ru-RU" altLang="ru-RU" sz="1200" b="1" dirty="0" err="1">
                <a:latin typeface="Times New Roman" panose="02020603050405020304" pitchFamily="18" charset="0"/>
                <a:cs typeface="Times New Roman" panose="02020603050405020304" pitchFamily="18" charset="0"/>
              </a:rPr>
              <a:t>қазанға</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a:latin typeface="Times New Roman" panose="02020603050405020304" pitchFamily="18" charset="0"/>
                <a:cs typeface="Times New Roman" panose="02020603050405020304" pitchFamily="18" charset="0"/>
              </a:rPr>
              <a:t>19 қазан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20 </a:t>
            </a:r>
            <a:r>
              <a:rPr lang="ru-RU" sz="1200" b="1" dirty="0" err="1">
                <a:latin typeface="Times New Roman" panose="02020603050405020304" pitchFamily="18" charset="0"/>
                <a:cs typeface="Times New Roman" panose="02020603050405020304" pitchFamily="18" charset="0"/>
              </a:rPr>
              <a:t>қазан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itchFamily="18" charset="0"/>
                <a:cs typeface="Times New Roman" pitchFamily="18" charset="0"/>
              </a:rPr>
              <a:t> Көшпелі бұ</a:t>
            </a:r>
            <a:r>
              <a:rPr lang="kk-KZ" sz="12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лтты</a:t>
            </a:r>
            <a:r>
              <a:rPr lang="kk-KZ" sz="1200" dirty="0">
                <a:solidFill>
                  <a:prstClr val="black"/>
                </a:solidFill>
                <a:latin typeface="Times New Roman" pitchFamily="18" charset="0"/>
                <a:cs typeface="Times New Roman" pitchFamily="18" charset="0"/>
              </a:rPr>
              <a:t>,</a:t>
            </a:r>
            <a:r>
              <a:rPr lang=""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жауын-шашынсыз. </a:t>
            </a:r>
            <a:r>
              <a:rPr lang="ru-RU" sz="1200" dirty="0" err="1">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с</a:t>
            </a:r>
            <a:r>
              <a:rPr lang="kk-KZ" sz="1200" dirty="0">
                <a:solidFill>
                  <a:prstClr val="black"/>
                </a:solidFill>
                <a:latin typeface="Times New Roman" pitchFamily="18" charset="0"/>
                <a:cs typeface="Times New Roman" pitchFamily="18" charset="0"/>
              </a:rPr>
              <a:t>олтүстік-батыстан </a:t>
            </a:r>
            <a:r>
              <a:rPr lang="ru-RU" sz="1200" dirty="0" err="1">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a:t>
            </a:r>
            <a:r>
              <a:rPr lang="" sz="1200" dirty="0">
                <a:solidFill>
                  <a:prstClr val="black"/>
                </a:solidFill>
                <a:latin typeface="Times New Roman" pitchFamily="18" charset="0"/>
                <a:cs typeface="Times New Roman" pitchFamily="18" charset="0"/>
              </a:rPr>
              <a:t>1-6</a:t>
            </a:r>
            <a:r>
              <a:rPr lang="ru-RU" sz="1200" dirty="0">
                <a:solidFill>
                  <a:prstClr val="black"/>
                </a:solidFill>
                <a:latin typeface="Times New Roman" pitchFamily="18" charset="0"/>
                <a:cs typeface="Times New Roman" pitchFamily="18" charset="0"/>
              </a:rPr>
              <a:t> м/с</a:t>
            </a:r>
            <a:r>
              <a:rPr lang="kk-KZ" sz="1200" dirty="0">
                <a:solidFill>
                  <a:prstClr val="black"/>
                </a:solidFill>
                <a:latin typeface="Times New Roman" pitchFamily="18" charset="0"/>
                <a:cs typeface="Times New Roman" pitchFamily="18" charset="0"/>
              </a:rPr>
              <a:t> Ауа температурасы </a:t>
            </a:r>
            <a:r>
              <a:rPr lang="" sz="1200" dirty="0">
                <a:solidFill>
                  <a:prstClr val="black"/>
                </a:solidFill>
                <a:latin typeface="Times New Roman" pitchFamily="18" charset="0"/>
                <a:cs typeface="Times New Roman" pitchFamily="18" charset="0"/>
              </a:rPr>
              <a:t>3-5</a:t>
            </a:r>
            <a:r>
              <a:rPr lang="kk-KZ" sz="1200" dirty="0">
                <a:solidFill>
                  <a:prstClr val="black"/>
                </a:solidFill>
                <a:latin typeface="Times New Roman" pitchFamily="18" charset="0"/>
                <a:cs typeface="Times New Roman" pitchFamily="18" charset="0"/>
              </a:rPr>
              <a:t>° аяз болады.</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1" name="TextBox 13"/>
          <p:cNvSpPr txBox="1"/>
          <p:nvPr/>
        </p:nvSpPr>
        <p:spPr>
          <a:xfrm>
            <a:off x="5023995" y="2365629"/>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11308" y="328970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322714721"/>
              </p:ext>
            </p:extLst>
          </p:nvPr>
        </p:nvGraphicFramePr>
        <p:xfrm>
          <a:off x="5018548" y="4144634"/>
          <a:ext cx="4691064" cy="211885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6525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0,011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0,275</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5999" y="5921885"/>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  Бухтоярова Л.А. / Эрнст Л.В.</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val="20000"/>
                    </a:ext>
                  </a:extLst>
                </a:gridCol>
                <a:gridCol w="3051583">
                  <a:extLst>
                    <a:ext uri="{9D8B030D-6E8A-4147-A177-3AD203B41FA5}">
                      <a16:colId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0,19 ≤ 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val="20000"/>
                    </a:ext>
                  </a:extLst>
                </a:gridCol>
                <a:gridCol w="2056680">
                  <a:extLst>
                    <a:ext uri="{9D8B030D-6E8A-4147-A177-3AD203B41FA5}">
                      <a16:colId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19842</TotalTime>
  <Words>607</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3932</cp:revision>
  <cp:lastPrinted>2021-07-01T03:56:27Z</cp:lastPrinted>
  <dcterms:created xsi:type="dcterms:W3CDTF">2018-03-27T06:03:00Z</dcterms:created>
  <dcterms:modified xsi:type="dcterms:W3CDTF">2024-10-18T07:23:25Z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