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7970" autoAdjust="0"/>
    <p:restoredTop sz="9466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15586275"/>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chemeClr val="tx1"/>
                          </a:solidFill>
                          <a:latin typeface="Times New Roman" panose="02020603050405020304" pitchFamily="18" charset="0"/>
                          <a:cs typeface="Times New Roman" panose="02020603050405020304" pitchFamily="18" charset="0"/>
                        </a:rPr>
                        <a:t>№292</a:t>
                      </a:r>
                      <a:r>
                        <a:rPr lang="kk-KZ" altLang="x-none" sz="1600" b="1" i="1" baseline="0" dirty="0">
                          <a:solidFill>
                            <a:schemeClr val="tx1"/>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18 қазан</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18 </a:t>
            </a:r>
            <a:r>
              <a:rPr lang="kk-KZ" altLang="ru-RU" sz="1200" b="1" dirty="0">
                <a:latin typeface="Times New Roman" panose="02020603050405020304" pitchFamily="18" charset="0"/>
                <a:cs typeface="Times New Roman" panose="02020603050405020304" pitchFamily="18" charset="0"/>
              </a:rPr>
              <a:t>қазан</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865509709"/>
              </p:ext>
            </p:extLst>
          </p:nvPr>
        </p:nvGraphicFramePr>
        <p:xfrm>
          <a:off x="5021088" y="4155260"/>
          <a:ext cx="4612432" cy="2258756"/>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val="3583770891"/>
                    </a:ext>
                  </a:extLst>
                </a:gridCol>
                <a:gridCol w="1967104">
                  <a:extLst>
                    <a:ext uri="{9D8B030D-6E8A-4147-A177-3AD203B41FA5}">
                      <a16:colId xmlns:a16="http://schemas.microsoft.com/office/drawing/2014/main" val="1276116030"/>
                    </a:ext>
                  </a:extLst>
                </a:gridCol>
                <a:gridCol w="1368152">
                  <a:extLst>
                    <a:ext uri="{9D8B030D-6E8A-4147-A177-3AD203B41FA5}">
                      <a16:colId xmlns:a16="http://schemas.microsoft.com/office/drawing/2014/main" val="2096923049"/>
                    </a:ext>
                  </a:extLst>
                </a:gridCol>
              </a:tblGrid>
              <a:tr h="61283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1522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0,304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42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0,105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0,069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546145712"/>
                  </a:ext>
                </a:extLst>
              </a:tr>
            </a:tbl>
          </a:graphicData>
        </a:graphic>
      </p:graphicFrame>
      <p:sp>
        <p:nvSpPr>
          <p:cNvPr id="16" name="Прямоугольник 15"/>
          <p:cNvSpPr/>
          <p:nvPr/>
        </p:nvSpPr>
        <p:spPr>
          <a:xfrm>
            <a:off x="5001423" y="182843"/>
            <a:ext cx="4717371" cy="221599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a:latin typeface="Times New Roman" panose="02020603050405020304" pitchFamily="18" charset="0"/>
                <a:cs typeface="Times New Roman" panose="02020603050405020304" pitchFamily="18" charset="0"/>
              </a:rPr>
              <a:t>       19 қазанға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a:latin typeface="Times New Roman" panose="02020603050405020304" pitchFamily="18" charset="0"/>
                <a:cs typeface="Times New Roman" panose="02020603050405020304" pitchFamily="18" charset="0"/>
              </a:rPr>
              <a:t>18 қазанға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19 </a:t>
            </a:r>
            <a:r>
              <a:rPr lang="kk-KZ" sz="1200" b="1" dirty="0">
                <a:solidFill>
                  <a:srgbClr val="000000"/>
                </a:solidFill>
                <a:latin typeface="Times New Roman" panose="02020603050405020304" pitchFamily="18" charset="0"/>
                <a:cs typeface="Times New Roman" panose="02020603050405020304" pitchFamily="18" charset="0"/>
                <a:sym typeface="+mn-ea"/>
              </a:rPr>
              <a:t>қазанға</a:t>
            </a:r>
            <a:r>
              <a:rPr lang="kk-KZ"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indent="144000" algn="just"/>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Бұлтты, жаңбыр. Түнде және таңертең тұман. Жел солтүстік-батыстан соғады, күші 9-14, күндіз екпіні 18 м/с. Ауа температурасы түнде 7-9, күндіз 10-12 градус жылы.</a:t>
            </a:r>
            <a:endParaRPr lang="kk-KZ" sz="1100" b="1" dirty="0">
              <a:solidFill>
                <a:srgbClr val="000000"/>
              </a:solidFill>
              <a:latin typeface="Times New Roman" panose="02020603050405020304" pitchFamily="18" charset="0"/>
              <a:cs typeface="Times New Roman" panose="02020603050405020304" pitchFamily="18" charset="0"/>
              <a:sym typeface="+mn-ea"/>
            </a:endParaRPr>
          </a:p>
          <a:p>
            <a:pPr lvl="0" indent="144000" algn="just"/>
            <a:endParaRPr lang="kk-KZ" sz="1100" b="1" dirty="0">
              <a:solidFill>
                <a:srgbClr val="000000"/>
              </a:solidFill>
              <a:latin typeface="Times New Roman" panose="02020603050405020304" pitchFamily="18" charset="0"/>
              <a:cs typeface="Times New Roman" panose="02020603050405020304" pitchFamily="18" charset="0"/>
              <a:sym typeface="+mn-ea"/>
            </a:endParaRPr>
          </a:p>
          <a:p>
            <a:pPr lvl="0" indent="144000" algn="just"/>
            <a:r>
              <a:rPr lang="kk-KZ" sz="11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itchFamily="18" charset="0"/>
                <a:cs typeface="Times New Roman" pitchFamily="18" charset="0"/>
                <a:sym typeface="+mn-ea"/>
              </a:rPr>
              <a:t> 20 </a:t>
            </a:r>
            <a:r>
              <a:rPr lang="kk-KZ" sz="1200" b="1" dirty="0">
                <a:solidFill>
                  <a:srgbClr val="000000"/>
                </a:solidFill>
                <a:latin typeface="Times New Roman" pitchFamily="18" charset="0"/>
                <a:cs typeface="Times New Roman" pitchFamily="18" charset="0"/>
                <a:sym typeface="+mn-ea"/>
              </a:rPr>
              <a:t>қазан</a:t>
            </a:r>
            <a:r>
              <a:rPr lang="ru-RU" sz="1200" b="1" dirty="0">
                <a:solidFill>
                  <a:srgbClr val="000000"/>
                </a:solidFill>
                <a:latin typeface="Times New Roman" pitchFamily="18" charset="0"/>
                <a:cs typeface="Times New Roman" pitchFamily="18" charset="0"/>
                <a:sym typeface="+mn-ea"/>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200" b="1" dirty="0">
                <a:solidFill>
                  <a:srgbClr val="000000"/>
                </a:solidFill>
                <a:latin typeface="Times New Roman" panose="02020603050405020304" pitchFamily="18" charset="0"/>
                <a:cs typeface="Times New Roman" panose="02020603050405020304" pitchFamily="18" charset="0"/>
                <a:sym typeface="+mn-ea"/>
              </a:rPr>
              <a:t>19 қазан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20 </a:t>
            </a:r>
            <a:r>
              <a:rPr lang="ru-RU" sz="1200" b="1" dirty="0" err="1">
                <a:solidFill>
                  <a:srgbClr val="000000"/>
                </a:solidFill>
                <a:latin typeface="Times New Roman" panose="02020603050405020304" pitchFamily="18" charset="0"/>
                <a:cs typeface="Times New Roman" panose="02020603050405020304" pitchFamily="18" charset="0"/>
                <a:sym typeface="+mn-ea"/>
              </a:rPr>
              <a:t>қазан</a:t>
            </a:r>
            <a:r>
              <a:rPr lang="ru-RU" sz="1200" b="1" dirty="0">
                <a:solidFill>
                  <a:srgbClr val="000000"/>
                </a:solidFill>
                <a:latin typeface="Times New Roman" panose="02020603050405020304" pitchFamily="18" charset="0"/>
                <a:cs typeface="Times New Roman" panose="02020603050405020304" pitchFamily="18" charset="0"/>
                <a:sym typeface="+mn-ea"/>
              </a:rPr>
              <a:t> 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144000" algn="just"/>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Бұлтты, жаңбыр. Түнде және таңертең тұман. </a:t>
            </a:r>
            <a:r>
              <a:rPr lang="kk-KZ" sz="1100" dirty="0">
                <a:latin typeface="Times New Roman" panose="02020603050405020304" pitchFamily="18" charset="0"/>
                <a:cs typeface="Times New Roman" panose="02020603050405020304" pitchFamily="18" charset="0"/>
              </a:rPr>
              <a:t>Жел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солтүстік-шығыстан</a:t>
            </a:r>
            <a:r>
              <a:rPr lang="kk-KZ" sz="1100" dirty="0">
                <a:latin typeface="Times New Roman" panose="02020603050405020304" pitchFamily="18" charset="0"/>
                <a:cs typeface="Times New Roman" panose="02020603050405020304" pitchFamily="18" charset="0"/>
              </a:rPr>
              <a:t> соғады, күші 9-14, екпіні 18 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5-7 градус </a:t>
            </a:r>
            <a:r>
              <a:rPr lang="ru-RU" sz="1100" dirty="0" err="1">
                <a:latin typeface="Times New Roman" pitchFamily="18" charset="0"/>
                <a:cs typeface="Times New Roman" pitchFamily="18" charset="0"/>
              </a:rPr>
              <a:t>жылы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5001423" y="2446048"/>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100" b="1" dirty="0">
                <a:solidFill>
                  <a:schemeClr val="tx1"/>
                </a:solidFill>
                <a:latin typeface="Times New Roman" panose="02020603050405020304" pitchFamily="18" charset="0"/>
                <a:cs typeface="Times New Roman" panose="02020603050405020304" pitchFamily="18" charset="0"/>
              </a:rPr>
              <a:t>19 </a:t>
            </a:r>
            <a:r>
              <a:rPr lang="ru-RU" sz="1100" b="1" dirty="0" err="1">
                <a:solidFill>
                  <a:schemeClr val="tx1"/>
                </a:solidFill>
                <a:latin typeface="Times New Roman" panose="02020603050405020304" pitchFamily="18" charset="0"/>
                <a:cs typeface="Times New Roman" panose="02020603050405020304" pitchFamily="18" charset="0"/>
              </a:rPr>
              <a:t>қазан</a:t>
            </a:r>
            <a:r>
              <a:rPr lang="kk-KZ" sz="1100" b="1" dirty="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тәулік 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a:solidFill>
                  <a:schemeClr val="tx1"/>
                </a:solidFill>
                <a:latin typeface="Times New Roman" panose="02020603050405020304" pitchFamily="18" charset="0"/>
                <a:cs typeface="Times New Roman" panose="02020603050405020304" pitchFamily="18" charset="0"/>
              </a:rPr>
              <a:t>20 </a:t>
            </a:r>
            <a:r>
              <a:rPr lang="ru-RU" sz="1100" b="1" dirty="0" err="1">
                <a:solidFill>
                  <a:schemeClr val="tx1"/>
                </a:solidFill>
                <a:latin typeface="Times New Roman" panose="02020603050405020304" pitchFamily="18" charset="0"/>
                <a:cs typeface="Times New Roman" panose="02020603050405020304" pitchFamily="18" charset="0"/>
              </a:rPr>
              <a:t>қазан</a:t>
            </a:r>
            <a:r>
              <a:rPr lang="kk-KZ" sz="1100" b="1" dirty="0">
                <a:solidFill>
                  <a:schemeClr val="tx1"/>
                </a:solidFill>
                <a:latin typeface="Times New Roman" panose="02020603050405020304" pitchFamily="18" charset="0"/>
                <a:cs typeface="Times New Roman" panose="02020603050405020304" pitchFamily="18" charset="0"/>
              </a:rPr>
              <a:t> 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сейілуіне</a:t>
            </a:r>
            <a:r>
              <a:rPr lang="ru-RU" sz="1100" b="1"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kk-KZ" sz="1100" b="1" dirty="0">
                <a:solidFill>
                  <a:schemeClr val="tx1"/>
                </a:solidFill>
                <a:latin typeface="Times New Roman" panose="02020603050405020304" pitchFamily="18" charset="0"/>
                <a:cs typeface="Times New Roman" panose="02020603050405020304" pitchFamily="18" charset="0"/>
              </a:rPr>
              <a:t>төмен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8030"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Хамитова</a:t>
            </a:r>
            <a:r>
              <a:rPr lang="ru-RU" altLang="ru-RU" sz="1200" b="1" i="1" dirty="0">
                <a:solidFill>
                  <a:srgbClr val="000000"/>
                </a:solidFill>
                <a:latin typeface="Times New Roman" panose="02020603050405020304" pitchFamily="18" charset="0"/>
                <a:cs typeface="Times New Roman" panose="02020603050405020304" pitchFamily="18" charset="0"/>
              </a:rPr>
              <a:t> Г. / </a:t>
            </a:r>
            <a:r>
              <a:rPr lang="ru-RU" altLang="ru-RU" sz="1200" b="1" i="1" dirty="0" err="1">
                <a:solidFill>
                  <a:srgbClr val="000000"/>
                </a:solidFill>
                <a:latin typeface="Times New Roman" panose="02020603050405020304" pitchFamily="18" charset="0"/>
                <a:cs typeface="Times New Roman" panose="02020603050405020304" pitchFamily="18" charset="0"/>
              </a:rPr>
              <a:t>Хисуков</a:t>
            </a:r>
            <a:r>
              <a:rPr lang="ru-RU" altLang="ru-RU" sz="1200" b="1" i="1" dirty="0">
                <a:solidFill>
                  <a:srgbClr val="000000"/>
                </a:solidFill>
                <a:latin typeface="Times New Roman" panose="02020603050405020304" pitchFamily="18" charset="0"/>
                <a:cs typeface="Times New Roman" panose="02020603050405020304" pitchFamily="18" charset="0"/>
              </a:rPr>
              <a:t> Т.</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val="20000"/>
                    </a:ext>
                  </a:extLst>
                </a:gridCol>
                <a:gridCol w="3362889">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27670</TotalTime>
  <Words>614</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5401</cp:revision>
  <cp:lastPrinted>2021-07-01T03:56:27Z</cp:lastPrinted>
  <dcterms:created xsi:type="dcterms:W3CDTF">2018-03-27T06:03:00Z</dcterms:created>
  <dcterms:modified xsi:type="dcterms:W3CDTF">2024-10-18T07:17:58Z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