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00" d="100"/>
          <a:sy n="100" d="100"/>
        </p:scale>
        <p:origin x="-150" y="6"/>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9939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305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2024 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31 </a:t>
                      </a:r>
                      <a:r>
                        <a:rPr lang="kk-KZ" altLang="ru-RU" sz="1200" b="1" i="1" dirty="0">
                          <a:solidFill>
                            <a:srgbClr val="000000"/>
                          </a:solidFill>
                          <a:latin typeface="Times New Roman" pitchFamily="18" charset="0"/>
                          <a:cs typeface="Times New Roman" pitchFamily="18" charset="0"/>
                        </a:rPr>
                        <a:t>қазанға</a:t>
                      </a:r>
                      <a:endParaRPr lang="zh-CN" altLang="x-none" sz="1200" b="1" i="1" dirty="0">
                        <a:solidFill>
                          <a:srgbClr val="002060"/>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31 </a:t>
            </a:r>
            <a:r>
              <a:rPr lang="kk-KZ" altLang="ru-RU" sz="1200" b="1" dirty="0">
                <a:solidFill>
                  <a:srgbClr val="000000"/>
                </a:solidFill>
                <a:latin typeface="Times New Roman" pitchFamily="18" charset="0"/>
                <a:cs typeface="Times New Roman" pitchFamily="18" charset="0"/>
              </a:rPr>
              <a:t>қазанға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651993584"/>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xmlns="" val="3583770891"/>
                    </a:ext>
                  </a:extLst>
                </a:gridCol>
                <a:gridCol w="1656080">
                  <a:extLst>
                    <a:ext uri="{9D8B030D-6E8A-4147-A177-3AD203B41FA5}">
                      <a16:colId xmlns:a16="http://schemas.microsoft.com/office/drawing/2014/main" xmlns="" val="1276116030"/>
                    </a:ext>
                  </a:extLst>
                </a:gridCol>
                <a:gridCol w="1415623">
                  <a:extLst>
                    <a:ext uri="{9D8B030D-6E8A-4147-A177-3AD203B41FA5}">
                      <a16:colId xmlns:a16="http://schemas.microsoft.com/office/drawing/2014/main" xmlns=""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36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1175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49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1,1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5025008" y="188640"/>
            <a:ext cx="4608512" cy="2154436"/>
          </a:xfrm>
          <a:prstGeom prst="rect">
            <a:avLst/>
          </a:prstGeom>
        </p:spPr>
        <p:txBody>
          <a:bodyPr wrap="square">
            <a:spAutoFit/>
          </a:bodyPr>
          <a:lstStyle/>
          <a:p>
            <a:pPr lvl="0" algn="ctr"/>
            <a:endParaRPr lang="ru-RU" altLang="ru-RU" sz="1100" b="1" dirty="0" smtClean="0">
              <a:latin typeface="Times New Roman" pitchFamily="18" charset="0"/>
              <a:cs typeface="Times New Roman" pitchFamily="18" charset="0"/>
            </a:endParaRPr>
          </a:p>
          <a:p>
            <a:pPr lvl="0" algn="ctr"/>
            <a:r>
              <a:rPr lang="ru-RU" altLang="ru-RU" sz="1100" b="1" dirty="0" err="1" smtClean="0">
                <a:latin typeface="Times New Roman" pitchFamily="18" charset="0"/>
                <a:cs typeface="Times New Roman" pitchFamily="18" charset="0"/>
              </a:rPr>
              <a:t>Петропавл</a:t>
            </a:r>
            <a:r>
              <a:rPr lang="ru-RU" altLang="ru-RU" sz="1100" b="1" dirty="0" smtClean="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ru-RU" altLang="ru-RU" sz="1100" b="1" dirty="0" smtClean="0">
                <a:latin typeface="Times New Roman" pitchFamily="18" charset="0"/>
                <a:cs typeface="Times New Roman" pitchFamily="18" charset="0"/>
              </a:rPr>
              <a:t>01</a:t>
            </a:r>
            <a:r>
              <a:rPr lang="kk-KZ" altLang="ru-RU" sz="1100" b="1" dirty="0" smtClean="0">
                <a:solidFill>
                  <a:srgbClr val="000000"/>
                </a:solidFill>
                <a:latin typeface="Times New Roman" pitchFamily="18" charset="0"/>
                <a:cs typeface="Times New Roman" pitchFamily="18" charset="0"/>
              </a:rPr>
              <a:t> қарашаға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lvl="0" algn="ctr"/>
            <a:r>
              <a:rPr lang="ru-RU" altLang="ru-RU" sz="1100" b="1" dirty="0">
                <a:solidFill>
                  <a:srgbClr val="000000"/>
                </a:solidFill>
                <a:latin typeface="Times New Roman" pitchFamily="18" charset="0"/>
                <a:cs typeface="Times New Roman" pitchFamily="18" charset="0"/>
              </a:rPr>
              <a:t>2024 </a:t>
            </a:r>
            <a:r>
              <a:rPr lang="ru-RU" altLang="ru-RU" sz="1100" b="1" dirty="0" err="1">
                <a:solidFill>
                  <a:srgbClr val="000000"/>
                </a:solidFill>
                <a:latin typeface="Times New Roman" pitchFamily="18" charset="0"/>
                <a:cs typeface="Times New Roman" pitchFamily="18" charset="0"/>
              </a:rPr>
              <a:t>жылғы </a:t>
            </a:r>
            <a:r>
              <a:rPr lang="ru-RU" altLang="ru-RU" sz="1100" b="1" dirty="0" smtClean="0">
                <a:solidFill>
                  <a:srgbClr val="000000"/>
                </a:solidFill>
                <a:latin typeface="Times New Roman" pitchFamily="18" charset="0"/>
                <a:cs typeface="Times New Roman" pitchFamily="18" charset="0"/>
              </a:rPr>
              <a:t>31 </a:t>
            </a:r>
            <a:r>
              <a:rPr lang="ru-RU" sz="1100" b="1" dirty="0" err="1">
                <a:latin typeface="Times New Roman" pitchFamily="18" charset="0"/>
                <a:cs typeface="Times New Roman" pitchFamily="18" charset="0"/>
              </a:rPr>
              <a:t>қазанға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smtClean="0">
                <a:solidFill>
                  <a:srgbClr val="000000"/>
                </a:solidFill>
                <a:latin typeface="Times New Roman" pitchFamily="18" charset="0"/>
                <a:cs typeface="Times New Roman" pitchFamily="18" charset="0"/>
              </a:rPr>
              <a:t>01</a:t>
            </a:r>
            <a:r>
              <a:rPr lang="kk-KZ" altLang="ru-RU" sz="1100" b="1" dirty="0" smtClean="0">
                <a:solidFill>
                  <a:srgbClr val="000000"/>
                </a:solidFill>
                <a:latin typeface="Times New Roman" pitchFamily="18" charset="0"/>
                <a:cs typeface="Times New Roman" pitchFamily="18" charset="0"/>
              </a:rPr>
              <a:t> қарашаға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tabLst>
                <a:tab pos="179388" algn="l"/>
              </a:tabLst>
            </a:pPr>
            <a:r>
              <a:rPr lang="kk-KZ" sz="1100" dirty="0" smtClean="0">
                <a:latin typeface="Times New Roman" pitchFamily="18" charset="0"/>
                <a:cs typeface="Times New Roman" pitchFamily="18" charset="0"/>
              </a:rPr>
              <a:t>Көшпелі бұлтты, күндіз </a:t>
            </a:r>
            <a:r>
              <a:rPr lang="ru-RU" sz="1100" dirty="0" err="1" smtClean="0">
                <a:latin typeface="Times New Roman" pitchFamily="18" charset="0"/>
                <a:cs typeface="Times New Roman" pitchFamily="18" charset="0"/>
              </a:rPr>
              <a:t>жауын-шашын</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(жаңбыр, қар</a:t>
            </a:r>
            <a:r>
              <a:rPr lang="ru-RU" sz="1100" dirty="0" smtClean="0">
                <a:latin typeface="Times New Roman" pitchFamily="18" charset="0"/>
                <a:cs typeface="Times New Roman" pitchFamily="18" charset="0"/>
              </a:rPr>
              <a:t>)</a:t>
            </a:r>
            <a:r>
              <a:rPr lang="kk-KZ" sz="1100" dirty="0" smtClean="0"/>
              <a:t> </a:t>
            </a:r>
            <a:r>
              <a:rPr lang="kk-KZ" sz="1100" dirty="0" smtClean="0">
                <a:latin typeface="Times New Roman" pitchFamily="18" charset="0"/>
                <a:cs typeface="Times New Roman" pitchFamily="18" charset="0"/>
              </a:rPr>
              <a:t>көктайғақ. </a:t>
            </a:r>
            <a:r>
              <a:rPr lang="ru-RU"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Оңтүстік-шығыстан, оңтүстіктен жел </a:t>
            </a:r>
            <a:r>
              <a:rPr lang="kk-KZ" sz="1100" dirty="0">
                <a:latin typeface="Times New Roman" pitchFamily="18" charset="0"/>
                <a:cs typeface="Times New Roman" pitchFamily="18" charset="0"/>
              </a:rPr>
              <a:t>соғады, </a:t>
            </a:r>
            <a:r>
              <a:rPr lang="kk-KZ" sz="1100" dirty="0" smtClean="0">
                <a:latin typeface="Times New Roman" pitchFamily="18" charset="0"/>
                <a:cs typeface="Times New Roman" pitchFamily="18" charset="0"/>
              </a:rPr>
              <a:t>күші </a:t>
            </a:r>
            <a:r>
              <a:rPr lang="kk-KZ" sz="1100" smtClean="0">
                <a:latin typeface="Times New Roman" pitchFamily="18" charset="0"/>
                <a:cs typeface="Times New Roman" pitchFamily="18" charset="0"/>
              </a:rPr>
              <a:t>түнде </a:t>
            </a:r>
            <a:r>
              <a:rPr lang="kk-KZ" sz="1100" smtClean="0">
                <a:latin typeface="Times New Roman" pitchFamily="18" charset="0"/>
                <a:cs typeface="Times New Roman" pitchFamily="18" charset="0"/>
              </a:rPr>
              <a:t>9-14 м/с, </a:t>
            </a:r>
            <a:r>
              <a:rPr lang="kk-KZ" sz="1100" dirty="0" smtClean="0">
                <a:latin typeface="Times New Roman" pitchFamily="18" charset="0"/>
                <a:cs typeface="Times New Roman" pitchFamily="18" charset="0"/>
              </a:rPr>
              <a:t>күндіз 15-20, екпіні 25 м/с</a:t>
            </a:r>
            <a:r>
              <a:rPr lang="kk-KZ" sz="1100" dirty="0">
                <a:latin typeface="Times New Roman" pitchFamily="18" charset="0"/>
                <a:cs typeface="Times New Roman" pitchFamily="18" charset="0"/>
              </a:rPr>
              <a:t>. </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Ауа температурасы түнде </a:t>
            </a:r>
            <a:r>
              <a:rPr lang="kk-KZ" sz="1100" dirty="0" smtClean="0">
                <a:latin typeface="Times New Roman" pitchFamily="18" charset="0"/>
                <a:cs typeface="Times New Roman" pitchFamily="18" charset="0"/>
              </a:rPr>
              <a:t>1-3 </a:t>
            </a:r>
            <a:r>
              <a:rPr lang="kk-KZ" sz="1100" dirty="0">
                <a:latin typeface="Times New Roman" pitchFamily="18" charset="0"/>
                <a:cs typeface="Times New Roman" pitchFamily="18" charset="0"/>
              </a:rPr>
              <a:t>градус аяз, күндіз </a:t>
            </a:r>
            <a:r>
              <a:rPr lang="kk-KZ" sz="1100" dirty="0" smtClean="0">
                <a:latin typeface="Times New Roman" pitchFamily="18" charset="0"/>
                <a:cs typeface="Times New Roman" pitchFamily="18" charset="0"/>
              </a:rPr>
              <a:t>3-5 </a:t>
            </a:r>
            <a:r>
              <a:rPr lang="kk-KZ" sz="1100" dirty="0">
                <a:latin typeface="Times New Roman" pitchFamily="18" charset="0"/>
                <a:cs typeface="Times New Roman" pitchFamily="18" charset="0"/>
              </a:rPr>
              <a:t>градус жылы.</a:t>
            </a:r>
          </a:p>
          <a:p>
            <a:pPr indent="180975" algn="ctr">
              <a:tabLst>
                <a:tab pos="179388" algn="l"/>
              </a:tabLst>
            </a:pPr>
            <a:r>
              <a:rPr lang="kk-KZ" altLang="ru-RU" sz="1100" b="1" dirty="0" smtClean="0">
                <a:solidFill>
                  <a:srgbClr val="000000"/>
                </a:solidFill>
                <a:latin typeface="Times New Roman" pitchFamily="18" charset="0"/>
                <a:cs typeface="Times New Roman" pitchFamily="18" charset="0"/>
              </a:rPr>
              <a:t>02 қарашаға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2024 </a:t>
            </a:r>
            <a:r>
              <a:rPr lang="ru-RU" altLang="ru-RU" sz="1100" b="1" dirty="0" err="1">
                <a:solidFill>
                  <a:srgbClr val="000000"/>
                </a:solidFill>
                <a:latin typeface="Times New Roman" pitchFamily="18" charset="0"/>
                <a:cs typeface="Times New Roman" pitchFamily="18" charset="0"/>
              </a:rPr>
              <a:t>жылғы </a:t>
            </a:r>
            <a:r>
              <a:rPr lang="ru-RU" altLang="ru-RU" sz="1100" b="1" dirty="0" smtClean="0">
                <a:solidFill>
                  <a:srgbClr val="000000"/>
                </a:solidFill>
                <a:latin typeface="Times New Roman" pitchFamily="18" charset="0"/>
                <a:cs typeface="Times New Roman" pitchFamily="18" charset="0"/>
              </a:rPr>
              <a:t>01 </a:t>
            </a:r>
            <a:r>
              <a:rPr lang="kk-KZ" altLang="ru-RU" sz="1100" b="1" dirty="0" smtClean="0">
                <a:solidFill>
                  <a:srgbClr val="000000"/>
                </a:solidFill>
                <a:latin typeface="Times New Roman" pitchFamily="18" charset="0"/>
                <a:cs typeface="Times New Roman" pitchFamily="18" charset="0"/>
              </a:rPr>
              <a:t>қарашаға </a:t>
            </a:r>
            <a:r>
              <a:rPr lang="kk-KZ" altLang="ru-RU" sz="1100" b="1" dirty="0">
                <a:solidFill>
                  <a:srgbClr val="000000"/>
                </a:solidFill>
                <a:latin typeface="Times New Roman" pitchFamily="18" charset="0"/>
                <a:cs typeface="Times New Roman" pitchFamily="18" charset="0"/>
              </a:rPr>
              <a:t>20</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02 қарашаға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r>
              <a:rPr lang="kk-KZ" sz="1100" dirty="0" smtClean="0">
                <a:latin typeface="Times New Roman" pitchFamily="18" charset="0"/>
                <a:cs typeface="Times New Roman" pitchFamily="18" charset="0"/>
              </a:rPr>
              <a:t>Бұлтты,</a:t>
            </a:r>
            <a:r>
              <a:rPr lang="ru-RU" sz="1100" dirty="0" smtClean="0"/>
              <a:t> </a:t>
            </a:r>
            <a:r>
              <a:rPr lang="ru-RU" sz="1100" dirty="0" err="1" smtClean="0">
                <a:latin typeface="Times New Roman" pitchFamily="18" charset="0"/>
                <a:cs typeface="Times New Roman" pitchFamily="18" charset="0"/>
              </a:rPr>
              <a:t>жауын-шашын</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(жаңбыр, қар</a:t>
            </a:r>
            <a:r>
              <a:rPr lang="ru-RU"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Оңтүстік-батыстан </a:t>
            </a:r>
            <a:r>
              <a:rPr lang="kk-KZ" sz="1100" dirty="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9-14, екпіні 15-20 </a:t>
            </a:r>
            <a:r>
              <a:rPr lang="kk-KZ" sz="1100" dirty="0">
                <a:latin typeface="Times New Roman" pitchFamily="18" charset="0"/>
                <a:cs typeface="Times New Roman" pitchFamily="18" charset="0"/>
              </a:rPr>
              <a:t>м/с.</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Ауа температурасы </a:t>
            </a:r>
            <a:r>
              <a:rPr lang="kk-KZ" sz="1100" dirty="0" smtClean="0">
                <a:latin typeface="Times New Roman" pitchFamily="18" charset="0"/>
                <a:cs typeface="Times New Roman" pitchFamily="18" charset="0"/>
              </a:rPr>
              <a:t>1 </a:t>
            </a:r>
            <a:r>
              <a:rPr lang="kk-KZ" sz="1100" dirty="0">
                <a:latin typeface="Times New Roman" pitchFamily="18" charset="0"/>
                <a:cs typeface="Times New Roman" pitchFamily="18" charset="0"/>
              </a:rPr>
              <a:t>градус  </a:t>
            </a:r>
            <a:r>
              <a:rPr lang="kk-KZ" sz="1200" dirty="0" smtClean="0">
                <a:latin typeface="Times New Roman" pitchFamily="18" charset="0"/>
                <a:cs typeface="Times New Roman" pitchFamily="18" charset="0"/>
              </a:rPr>
              <a:t>аяз- 1 градус жылы.</a:t>
            </a:r>
            <a:endParaRPr lang="ru-RU" altLang="en-US" sz="12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97016" y="2348880"/>
            <a:ext cx="4608512" cy="1015663"/>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itchFamily="18" charset="0"/>
                <a:cs typeface="Times New Roman" pitchFamily="18" charset="0"/>
              </a:rPr>
              <a:t>2024 </a:t>
            </a:r>
            <a:r>
              <a:rPr lang="ru-RU" sz="1200" dirty="0" err="1">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01</a:t>
            </a:r>
            <a:r>
              <a:rPr lang="kk-KZ" sz="1200" dirty="0" smtClean="0">
                <a:solidFill>
                  <a:srgbClr val="000000"/>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қараша, </a:t>
            </a:r>
            <a:r>
              <a:rPr lang="kk-KZ" sz="1200" dirty="0" smtClean="0">
                <a:solidFill>
                  <a:srgbClr val="000000"/>
                </a:solidFill>
                <a:latin typeface="Times New Roman" pitchFamily="18" charset="0"/>
                <a:cs typeface="Times New Roman" pitchFamily="18" charset="0"/>
              </a:rPr>
              <a:t>02 </a:t>
            </a:r>
            <a:r>
              <a:rPr lang="kk-KZ" sz="1200" dirty="0" smtClean="0">
                <a:solidFill>
                  <a:schemeClr val="tx1"/>
                </a:solidFill>
                <a:latin typeface="Times New Roman" pitchFamily="18" charset="0"/>
                <a:cs typeface="Times New Roman" pitchFamily="18" charset="0"/>
              </a:rPr>
              <a:t>қарашаға </a:t>
            </a:r>
            <a:r>
              <a:rPr lang="kk-KZ" sz="1200" dirty="0">
                <a:solidFill>
                  <a:schemeClr val="tx1"/>
                </a:solidFill>
                <a:latin typeface="Times New Roman" pitchFamily="18" charset="0"/>
                <a:cs typeface="Times New Roman" pitchFamily="18" charset="0"/>
              </a:rPr>
              <a:t>караған </a:t>
            </a:r>
            <a:r>
              <a:rPr lang="ru-RU" sz="12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етеді</a:t>
            </a:r>
            <a:r>
              <a:rPr lang="ru-RU" sz="1200" dirty="0">
                <a:solidFill>
                  <a:schemeClr val="tx1"/>
                </a:solidFill>
                <a:latin typeface="Times New Roman" pitchFamily="18" charset="0"/>
                <a:cs typeface="Times New Roman" pitchFamily="18" charset="0"/>
              </a:rPr>
              <a:t>. </a:t>
            </a:r>
          </a:p>
          <a:p>
            <a:pPr indent="180975" algn="just"/>
            <a:r>
              <a:rPr lang="ru-RU" sz="1200" dirty="0" err="1">
                <a:solidFill>
                  <a:schemeClr val="tx1"/>
                </a:solidFill>
                <a:latin typeface="Times New Roman" pitchFamily="18" charset="0"/>
                <a:cs typeface="Times New Roman" pitchFamily="18" charset="0"/>
              </a:rPr>
              <a:t>Жалпы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қала бойынша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ауаның ластану</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деңгейі төмен болады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деп</a:t>
            </a:r>
            <a:r>
              <a:rPr lang="ru-RU" sz="1200" dirty="0">
                <a:solidFill>
                  <a:schemeClr val="tx1"/>
                </a:solidFill>
                <a:latin typeface="Times New Roman" pitchFamily="18" charset="0"/>
                <a:cs typeface="Times New Roman" pitchFamily="18" charset="0"/>
              </a:rPr>
              <a:t> </a:t>
            </a:r>
            <a:r>
              <a:rPr lang="kk-KZ" sz="1200" dirty="0">
                <a:solidFill>
                  <a:schemeClr val="tx1"/>
                </a:solidFill>
                <a:latin typeface="Times New Roman" pitchFamily="18" charset="0"/>
                <a:cs typeface="Times New Roman" pitchFamily="18" charset="0"/>
              </a:rPr>
              <a:t>күтіледі</a:t>
            </a:r>
            <a:r>
              <a:rPr lang="ru-RU" sz="1200" dirty="0">
                <a:solidFill>
                  <a:schemeClr val="tx1"/>
                </a:solidFill>
                <a:latin typeface="Times New Roman" pitchFamily="18" charset="0"/>
                <a:cs typeface="Times New Roman" pitchFamily="18" charset="0"/>
              </a:rPr>
              <a:t>.</a:t>
            </a: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16792"/>
            <a:chOff x="531522" y="3799939"/>
            <a:chExt cx="4291013" cy="2024860"/>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А.Новиков/Е. </a:t>
            </a:r>
            <a:r>
              <a:rPr lang="ru-RU" altLang="ru-RU" sz="1200" b="1" i="1" dirty="0" err="1" smtClean="0">
                <a:solidFill>
                  <a:srgbClr val="000000"/>
                </a:solidFill>
                <a:latin typeface="Times New Roman" panose="02020603050405020304" pitchFamily="18" charset="0"/>
                <a:cs typeface="Times New Roman" panose="02020603050405020304" pitchFamily="18" charset="0"/>
              </a:rPr>
              <a:t>Милентьева</a:t>
            </a:r>
            <a:endParaRPr lang="ru-RU" sz="1200" b="1" i="1" dirty="0">
              <a:solidFill>
                <a:srgbClr val="000000"/>
              </a:solidFill>
              <a:latin typeface="Times New Roman" pitchFamily="18" charset="0"/>
              <a:ea typeface="Times New Roman" panose="02020603050405020304" pitchFamily="18" charset="0"/>
              <a:cs typeface="Times New Roman"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15603</TotalTime>
  <Words>574</Words>
  <Application>Microsoft Office PowerPoint</Application>
  <PresentationFormat>Лист A4 (210x297 мм)</PresentationFormat>
  <Paragraphs>96</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5404</cp:revision>
  <cp:lastPrinted>2021-07-01T03:56:27Z</cp:lastPrinted>
  <dcterms:created xsi:type="dcterms:W3CDTF">2018-03-27T06:03:00Z</dcterms:created>
  <dcterms:modified xsi:type="dcterms:W3CDTF">2024-10-31T07:27:48Z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