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2342322"/>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06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06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6891308"/>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366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0.731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160200"/>
            <a:ext cx="4726961"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07</a:t>
            </a:r>
            <a:r>
              <a:rPr lang="ru-RU" sz="1100" b="1" kern="1400" dirty="0">
                <a:latin typeface="Times New Roman" panose="02020603050405020304" pitchFamily="18" charset="0"/>
                <a:cs typeface="Times New Roman" panose="02020603050405020304" pitchFamily="18" charset="0"/>
              </a:rPr>
              <a:t>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06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07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Бұлтты, жауын-шашын (көбінесе қар), көктайғақ, бұрқасын. Оңтүстік-батыстан жел соғады, </a:t>
            </a:r>
            <a:r>
              <a:rPr lang="kk-KZ" sz="1100" kern="1400">
                <a:solidFill>
                  <a:srgbClr val="000000"/>
                </a:solidFill>
                <a:latin typeface="Times New Roman" panose="02020603050405020304" pitchFamily="18" charset="0"/>
                <a:ea typeface="Times New Roman" panose="02020603050405020304" pitchFamily="18" charset="0"/>
              </a:rPr>
              <a:t>күші 15-20 м/с, екпіні 23-28, </a:t>
            </a:r>
            <a:r>
              <a:rPr lang="kk-KZ" sz="1100" kern="1400" dirty="0">
                <a:solidFill>
                  <a:srgbClr val="000000"/>
                </a:solidFill>
                <a:latin typeface="Times New Roman" panose="02020603050405020304" pitchFamily="18" charset="0"/>
                <a:ea typeface="Times New Roman" panose="02020603050405020304" pitchFamily="18" charset="0"/>
              </a:rPr>
              <a:t>кей уақытта 30 м/с және одан аса. Ауа температурасы түнде және күндіз 1 аяз-1 жылы. </a:t>
            </a:r>
          </a:p>
          <a:p>
            <a:pPr algn="ctr"/>
            <a:r>
              <a:rPr lang="ru-RU" sz="1100" b="1" kern="1400" dirty="0">
                <a:latin typeface="Times New Roman" panose="02020603050405020304" pitchFamily="18" charset="0"/>
                <a:cs typeface="Times New Roman" panose="02020603050405020304" pitchFamily="18" charset="0"/>
              </a:rPr>
              <a:t>08 қарашаға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07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08 </a:t>
            </a:r>
            <a:r>
              <a:rPr lang="ru-RU" sz="1100" b="1" kern="1400" dirty="0">
                <a:solidFill>
                  <a:prstClr val="black"/>
                </a:solidFill>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 </a:t>
            </a:r>
            <a:r>
              <a:rPr lang="kk-KZ" sz="1100" kern="1400" dirty="0">
                <a:solidFill>
                  <a:srgbClr val="000000"/>
                </a:solidFill>
                <a:latin typeface="Times New Roman" panose="02020603050405020304" pitchFamily="18" charset="0"/>
                <a:ea typeface="Times New Roman" panose="02020603050405020304" pitchFamily="18" charset="0"/>
              </a:rPr>
              <a:t>жауын-шашын (көбінесе қар), көктайғақ, бұрқасын</a:t>
            </a:r>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Оңтүстік-батыстан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9-14,</a:t>
            </a:r>
            <a:r>
              <a:rPr lang="kk-KZ" sz="1100" kern="1400" dirty="0">
                <a:solidFill>
                  <a:srgbClr val="000000"/>
                </a:solidFill>
                <a:latin typeface="Times New Roman" panose="02020603050405020304" pitchFamily="18" charset="0"/>
                <a:ea typeface="Times New Roman" panose="02020603050405020304" pitchFamily="18" charset="0"/>
              </a:rPr>
              <a:t> екпіні 15-20</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3-5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a:t>
            </a:r>
            <a:r>
              <a:rPr lang="ru-RU" sz="1100" dirty="0">
                <a:solidFill>
                  <a:prstClr val="black"/>
                </a:solidFill>
                <a:latin typeface="Times New Roman" panose="02020603050405020304" pitchFamily="18" charset="0"/>
                <a:cs typeface="Times New Roman" panose="02020603050405020304" pitchFamily="18" charset="0"/>
              </a:rPr>
              <a:t>қарашада</a:t>
            </a:r>
            <a:r>
              <a:rPr lang="ru-RU" sz="1100" dirty="0">
                <a:solidFill>
                  <a:schemeClr val="tx1"/>
                </a:solidFill>
                <a:latin typeface="Times New Roman" panose="02020603050405020304" pitchFamily="18" charset="0"/>
                <a:cs typeface="Times New Roman" panose="02020603050405020304" pitchFamily="18" charset="0"/>
              </a:rPr>
              <a:t>, түнде 08 </a:t>
            </a:r>
            <a:r>
              <a:rPr lang="ru-RU" sz="1100" dirty="0">
                <a:solidFill>
                  <a:prstClr val="black"/>
                </a:solidFill>
                <a:latin typeface="Times New Roman" panose="02020603050405020304" pitchFamily="18" charset="0"/>
                <a:cs typeface="Times New Roman" panose="02020603050405020304" pitchFamily="18" charset="0"/>
              </a:rPr>
              <a:t>қарашада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7490869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2775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34180</TotalTime>
  <Words>629</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5597</cp:revision>
  <cp:lastPrinted>2023-01-16T10:13:34Z</cp:lastPrinted>
  <dcterms:created xsi:type="dcterms:W3CDTF">2018-03-27T06:03:00Z</dcterms:created>
  <dcterms:modified xsi:type="dcterms:W3CDTF">2024-11-06T07:13:35Z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