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208584" y="96798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256326135"/>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 altLang="x-none" sz="1600" b="1" i="1" dirty="0">
                          <a:solidFill>
                            <a:srgbClr val="002060"/>
                          </a:solidFill>
                          <a:latin typeface="Times New Roman" panose="02020603050405020304" pitchFamily="18" charset="0"/>
                          <a:cs typeface="Times New Roman" panose="02020603050405020304" pitchFamily="18" charset="0"/>
                        </a:rPr>
                        <a:t>3</a:t>
                      </a:r>
                      <a:r>
                        <a:rPr lang="ru-RU" altLang="x-none" sz="1600" b="1" i="1" dirty="0">
                          <a:solidFill>
                            <a:srgbClr val="002060"/>
                          </a:solidFill>
                          <a:latin typeface="Times New Roman" panose="02020603050405020304" pitchFamily="18" charset="0"/>
                          <a:cs typeface="Times New Roman" panose="02020603050405020304" pitchFamily="18" charset="0"/>
                        </a:rPr>
                        <a:t>20</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15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a:t>
                      </a:r>
                      <a:r>
                        <a:rPr lang="ru-RU" sz="700" i="1">
                          <a:latin typeface="Times New Roman" panose="02020603050405020304" pitchFamily="18" charset="0"/>
                          <a:cs typeface="Times New Roman" panose="02020603050405020304" pitchFamily="18" charset="0"/>
                        </a:rPr>
                        <a:t>Об утверждении </a:t>
                      </a:r>
                      <a:r>
                        <a:rPr lang="ru-RU" sz="700" i="1" dirty="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80776" y="3428207"/>
            <a:ext cx="482441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15 қ</a:t>
            </a:r>
            <a:r>
              <a:rPr lang="" altLang="ru-RU" sz="1200" b="1" dirty="0">
                <a:latin typeface="Times New Roman" panose="02020603050405020304" pitchFamily="18" charset="0"/>
                <a:cs typeface="Times New Roman" panose="02020603050405020304" pitchFamily="18" charset="0"/>
              </a:rPr>
              <a:t>а</a:t>
            </a:r>
            <a:r>
              <a:rPr lang="ru-RU" altLang="ru-RU" sz="1200" b="1" dirty="0" err="1">
                <a:latin typeface="Times New Roman" panose="02020603050405020304" pitchFamily="18" charset="0"/>
                <a:cs typeface="Times New Roman" panose="02020603050405020304" pitchFamily="18" charset="0"/>
              </a:rPr>
              <a:t>раша</a:t>
            </a:r>
            <a:r>
              <a:rPr lang="kk-KZ" altLang="ru-RU" sz="1200" b="1" dirty="0">
                <a:latin typeface="Times New Roman" panose="02020603050405020304" pitchFamily="18" charset="0"/>
                <a:cs typeface="Times New Roman" panose="02020603050405020304" pitchFamily="18" charset="0"/>
              </a:rPr>
              <a:t>ға </a:t>
            </a:r>
            <a:r>
              <a:rPr lang="ru-RU" altLang="ru-RU" sz="1200" b="1" dirty="0" err="1">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776" y="110192"/>
            <a:ext cx="4808536" cy="2000548"/>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16 </a:t>
            </a:r>
            <a:r>
              <a:rPr lang="ru-RU" altLang="ru-RU" sz="1200" b="1" dirty="0" err="1">
                <a:latin typeface="Times New Roman" panose="02020603050405020304" pitchFamily="18" charset="0"/>
                <a:cs typeface="Times New Roman" panose="02020603050405020304" pitchFamily="18" charset="0"/>
              </a:rPr>
              <a:t>қарашаға</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a:latin typeface="Times New Roman" pitchFamily="18" charset="0"/>
                <a:cs typeface="Times New Roman" pitchFamily="18" charset="0"/>
              </a:rPr>
              <a:t>15 қараша сағ. </a:t>
            </a:r>
            <a:r>
              <a:rPr lang="ru-RU" altLang="ru-RU" sz="1200" b="1" dirty="0">
                <a:latin typeface="Times New Roman" panose="02020603050405020304" pitchFamily="18" charset="0"/>
                <a:cs typeface="Times New Roman" panose="02020603050405020304" pitchFamily="18" charset="0"/>
              </a:rPr>
              <a:t>20-дан 16 </a:t>
            </a:r>
            <a:r>
              <a:rPr 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a:t>
            </a:r>
            <a:r>
              <a:rPr lang="kk-KZ" sz="12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лтты</a:t>
            </a:r>
            <a:r>
              <a:rPr lang="kk-KZ" sz="1200" dirty="0">
                <a:solidFill>
                  <a:prstClr val="black"/>
                </a:solidFill>
                <a:latin typeface="Times New Roman" pitchFamily="18" charset="0"/>
                <a:cs typeface="Times New Roman" pitchFamily="18" charset="0"/>
              </a:rPr>
              <a:t>, жауын-шашынсыз.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о</a:t>
            </a:r>
            <a:r>
              <a:rPr lang="kk-KZ" sz="1200" dirty="0">
                <a:solidFill>
                  <a:prstClr val="black"/>
                </a:solidFill>
                <a:latin typeface="Times New Roman" pitchFamily="18" charset="0"/>
                <a:cs typeface="Times New Roman" pitchFamily="18" charset="0"/>
              </a:rPr>
              <a:t>ңтүстік-шығыстан соғады, күші 7-12 </a:t>
            </a:r>
            <a:r>
              <a:rPr lang="ru-RU" sz="1200" dirty="0">
                <a:solidFill>
                  <a:prstClr val="black"/>
                </a:solidFill>
                <a:latin typeface="Times New Roman" pitchFamily="18" charset="0"/>
                <a:cs typeface="Times New Roman" pitchFamily="18" charset="0"/>
              </a:rPr>
              <a:t>м/с. </a:t>
            </a:r>
            <a:r>
              <a:rPr lang="kk-KZ" sz="1200" dirty="0">
                <a:solidFill>
                  <a:prstClr val="black"/>
                </a:solidFill>
                <a:latin typeface="Times New Roman" pitchFamily="18" charset="0"/>
                <a:cs typeface="Times New Roman" pitchFamily="18" charset="0"/>
              </a:rPr>
              <a:t>Ауа температурасы түнде 5-7°, күндіз 1-3° аяз.</a:t>
            </a:r>
          </a:p>
          <a:p>
            <a:pPr lvl="0" indent="185738" algn="just"/>
            <a:endParaRPr lang="kk-KZ" sz="400" dirty="0">
              <a:solidFill>
                <a:prstClr val="black"/>
              </a:solidFill>
              <a:latin typeface="Times New Roman" pitchFamily="18" charset="0"/>
              <a:cs typeface="Times New Roman" pitchFamily="18" charset="0"/>
            </a:endParaRPr>
          </a:p>
          <a:p>
            <a:pPr lvl="0" indent="185738" algn="just"/>
            <a:endParaRPr lang="kk-KZ" sz="1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17 </a:t>
            </a:r>
            <a:r>
              <a:rPr lang="ru-RU" altLang="ru-RU" sz="1200" b="1" dirty="0" err="1">
                <a:latin typeface="Times New Roman" panose="02020603050405020304" pitchFamily="18" charset="0"/>
                <a:cs typeface="Times New Roman" panose="02020603050405020304" pitchFamily="18" charset="0"/>
              </a:rPr>
              <a:t>қарашаға</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a:latin typeface="Times New Roman" panose="02020603050405020304" pitchFamily="18" charset="0"/>
                <a:cs typeface="Times New Roman" panose="02020603050405020304" pitchFamily="18" charset="0"/>
              </a:rPr>
              <a:t>16 қараша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17 </a:t>
            </a:r>
            <a:r>
              <a:rPr lang="ru-RU" sz="1200" b="1" dirty="0" err="1">
                <a:latin typeface="Times New Roman" panose="02020603050405020304" pitchFamily="18" charset="0"/>
                <a:cs typeface="Times New Roman" panose="02020603050405020304" pitchFamily="18" charset="0"/>
              </a:rPr>
              <a:t>қараша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itchFamily="18" charset="0"/>
                <a:cs typeface="Times New Roman" pitchFamily="18" charset="0"/>
              </a:rPr>
              <a:t>Көшпелі бұ</a:t>
            </a:r>
            <a:r>
              <a:rPr lang="kk-KZ" sz="12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лтты</a:t>
            </a:r>
            <a:r>
              <a:rPr lang="kk-KZ" sz="1200" dirty="0">
                <a:solidFill>
                  <a:prstClr val="black"/>
                </a:solidFill>
                <a:latin typeface="Times New Roman" pitchFamily="18" charset="0"/>
                <a:cs typeface="Times New Roman" pitchFamily="18" charset="0"/>
              </a:rPr>
              <a:t>,</a:t>
            </a:r>
            <a:r>
              <a:rPr lang=""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жауын-шашынсыз. </a:t>
            </a:r>
            <a:r>
              <a:rPr lang="ru-RU" sz="1200" dirty="0" err="1">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оң</a:t>
            </a:r>
            <a:r>
              <a:rPr lang="kk-KZ" sz="1200" dirty="0">
                <a:solidFill>
                  <a:prstClr val="black"/>
                </a:solidFill>
                <a:latin typeface="Times New Roman" pitchFamily="18" charset="0"/>
                <a:cs typeface="Times New Roman" pitchFamily="18" charset="0"/>
              </a:rPr>
              <a:t>түстік-шығыстан</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3-8 м/с.</a:t>
            </a:r>
            <a:r>
              <a:rPr lang="kk-KZ" sz="1200" dirty="0">
                <a:solidFill>
                  <a:prstClr val="black"/>
                </a:solidFill>
                <a:latin typeface="Times New Roman" pitchFamily="18" charset="0"/>
                <a:cs typeface="Times New Roman" pitchFamily="18" charset="0"/>
              </a:rPr>
              <a:t> Ауа температурасы 7-9° аяз болады.</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indent="185738" algn="just"/>
            <a:endParaRPr lang="kk-KZ" sz="1100" b="1" dirty="0">
              <a:solidFill>
                <a:srgbClr val="000000"/>
              </a:solidFill>
              <a:latin typeface="Times New Roman" panose="02020603050405020304" pitchFamily="18" charset="0"/>
              <a:cs typeface="Times New Roman" panose="02020603050405020304" pitchFamily="18" charset="0"/>
              <a:sym typeface="+mn-ea"/>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319279281"/>
              </p:ext>
            </p:extLst>
          </p:nvPr>
        </p:nvGraphicFramePr>
        <p:xfrm>
          <a:off x="4998388" y="3903991"/>
          <a:ext cx="4691064" cy="246758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16860">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Факт </a:t>
                      </a:r>
                      <a:r>
                        <a:rPr lang="ru-RU" sz="900" dirty="0" err="1">
                          <a:solidFill>
                            <a:schemeClr val="tx1"/>
                          </a:solidFill>
                          <a:latin typeface="Times New Roman" panose="02020603050405020304" pitchFamily="18" charset="0"/>
                          <a:cs typeface="Times New Roman" panose="02020603050405020304" pitchFamily="18" charset="0"/>
                        </a:rPr>
                        <a:t>концентрациясы</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ШЖШ асу </a:t>
                      </a:r>
                      <a:r>
                        <a:rPr lang="ru-RU" sz="900" dirty="0" err="1">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9716">
                <a:tc>
                  <a:txBody>
                    <a:bodyPr/>
                    <a:lstStyle/>
                    <a:p>
                      <a:r>
                        <a:rPr lang="kk-KZ" sz="900">
                          <a:solidFill>
                            <a:schemeClr val="tx1"/>
                          </a:solidFill>
                          <a:latin typeface="Times New Roman" panose="02020603050405020304" pitchFamily="18" charset="0"/>
                          <a:cs typeface="Times New Roman" panose="02020603050405020304" pitchFamily="18" charset="0"/>
                        </a:rPr>
                        <a:t>Қалқыма бөлшектер</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0,003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29716">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0,013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9716">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0,008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29716">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240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0,479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29716">
                <a:tc>
                  <a:txBody>
                    <a:bodyPr/>
                    <a:lstStyle/>
                    <a:p>
                      <a:r>
                        <a:rPr lang="kk-KZ" sz="900" dirty="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1052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0,210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29716">
                <a:tc>
                  <a:txBody>
                    <a:bodyPr/>
                    <a:lstStyle/>
                    <a:p>
                      <a:r>
                        <a:rPr lang="kk-KZ" sz="900" dirty="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79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0,394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29716">
                <a:tc>
                  <a:txBody>
                    <a:bodyPr/>
                    <a:lstStyle/>
                    <a:p>
                      <a:r>
                        <a:rPr lang="ru-RU" sz="900" dirty="0">
                          <a:solidFill>
                            <a:schemeClr val="tx1"/>
                          </a:solidFill>
                          <a:latin typeface="Times New Roman" panose="02020603050405020304" pitchFamily="18" charset="0"/>
                          <a:cs typeface="Times New Roman" panose="02020603050405020304" pitchFamily="18" charset="0"/>
                        </a:rPr>
                        <a:t>Азот </a:t>
                      </a:r>
                      <a:r>
                        <a:rPr lang="ru-RU" sz="900" dirty="0" err="1">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0,017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29716">
                <a:tc>
                  <a:txBody>
                    <a:bodyPr/>
                    <a:lstStyle/>
                    <a:p>
                      <a:r>
                        <a:rPr lang="kk-KZ" sz="900" dirty="0">
                          <a:solidFill>
                            <a:schemeClr val="tx1"/>
                          </a:solidFill>
                          <a:latin typeface="Times New Roman" panose="02020603050405020304" pitchFamily="18" charset="0"/>
                          <a:cs typeface="Times New Roman" panose="02020603050405020304" pitchFamily="18" charset="0"/>
                        </a:rPr>
                        <a:t>Күкіртсутегі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1,579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bl>
          </a:graphicData>
        </a:graphic>
      </p:graphicFrame>
      <p:sp>
        <p:nvSpPr>
          <p:cNvPr id="21" name="TextBox 13"/>
          <p:cNvSpPr txBox="1"/>
          <p:nvPr/>
        </p:nvSpPr>
        <p:spPr>
          <a:xfrm>
            <a:off x="5025122" y="2110740"/>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сей</a:t>
            </a:r>
            <a:r>
              <a:rPr lang="kk-KZ" sz="1200" dirty="0">
                <a:solidFill>
                  <a:prstClr val="black"/>
                </a:solidFill>
                <a:latin typeface="Times New Roman" panose="02020603050405020304" pitchFamily="18" charset="0"/>
                <a:cs typeface="Times New Roman" panose="02020603050405020304" pitchFamily="18" charset="0"/>
              </a:rPr>
              <a:t>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5025121" y="3046472"/>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28589" y="4149080"/>
            <a:ext cx="4764712" cy="3600986"/>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126</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даңғылы,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val="20000"/>
                      </a:ext>
                    </a:extLst>
                  </a:gridCol>
                  <a:gridCol w="1879359">
                    <a:extLst>
                      <a:ext uri="{9D8B030D-6E8A-4147-A177-3AD203B41FA5}">
                        <a16:colId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Иманғабасова А.Т. / Эрнст Л.В.</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val="20000"/>
                    </a:ext>
                  </a:extLst>
                </a:gridCol>
                <a:gridCol w="2925677">
                  <a:extLst>
                    <a:ext uri="{9D8B030D-6E8A-4147-A177-3AD203B41FA5}">
                      <a16:colId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37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9074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23378</TotalTime>
  <Words>671</Words>
  <Application>Microsoft Office PowerPoint</Application>
  <PresentationFormat>Лист A4 (210x297 мм)</PresentationFormat>
  <Paragraphs>112</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4309</cp:revision>
  <cp:lastPrinted>2021-07-01T03:56:27Z</cp:lastPrinted>
  <dcterms:created xsi:type="dcterms:W3CDTF">2018-03-27T06:03:00Z</dcterms:created>
  <dcterms:modified xsi:type="dcterms:W3CDTF">2024-11-15T08:10:26Z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