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5" d="100"/>
          <a:sy n="115" d="100"/>
        </p:scale>
        <p:origin x="1188"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208584" y="96798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739366302"/>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 altLang="x-none" sz="1600" b="1" i="1" dirty="0" smtClean="0">
                          <a:solidFill>
                            <a:srgbClr val="002060"/>
                          </a:solidFill>
                          <a:latin typeface="Times New Roman" panose="02020603050405020304" pitchFamily="18" charset="0"/>
                          <a:cs typeface="Times New Roman" panose="02020603050405020304" pitchFamily="18" charset="0"/>
                        </a:rPr>
                        <a:t>3</a:t>
                      </a:r>
                      <a:r>
                        <a:rPr lang="ru-RU" altLang="x-none" sz="1600" b="1" i="1" dirty="0" smtClean="0">
                          <a:solidFill>
                            <a:srgbClr val="002060"/>
                          </a:solidFill>
                          <a:latin typeface="Times New Roman" panose="02020603050405020304" pitchFamily="18" charset="0"/>
                          <a:cs typeface="Times New Roman" panose="02020603050405020304" pitchFamily="18" charset="0"/>
                        </a:rPr>
                        <a:t>25</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20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0776" y="3428207"/>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20 қ</a:t>
            </a:r>
            <a:r>
              <a:rPr lang="" altLang="ru-RU" sz="1200" b="1" dirty="0" smtClean="0">
                <a:latin typeface="Times New Roman" panose="02020603050405020304" pitchFamily="18" charset="0"/>
                <a:cs typeface="Times New Roman" panose="02020603050405020304" pitchFamily="18" charset="0"/>
              </a:rPr>
              <a:t>а</a:t>
            </a:r>
            <a:r>
              <a:rPr lang="ru-RU" altLang="ru-RU" sz="1200" b="1" dirty="0" err="1" smtClean="0">
                <a:latin typeface="Times New Roman" panose="02020603050405020304" pitchFamily="18" charset="0"/>
                <a:cs typeface="Times New Roman" panose="02020603050405020304" pitchFamily="18" charset="0"/>
              </a:rPr>
              <a:t>раша</a:t>
            </a:r>
            <a:r>
              <a:rPr lang="kk-KZ" altLang="ru-RU" sz="1200" b="1" dirty="0" smtClean="0">
                <a:latin typeface="Times New Roman" panose="02020603050405020304" pitchFamily="18" charset="0"/>
                <a:cs typeface="Times New Roman" panose="02020603050405020304" pitchFamily="18" charset="0"/>
              </a:rPr>
              <a:t>ға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776" y="110192"/>
            <a:ext cx="4808536" cy="2185214"/>
          </a:xfrm>
          <a:prstGeom prst="rect">
            <a:avLst/>
          </a:prstGeom>
        </p:spPr>
        <p:txBody>
          <a:bodyPr wrap="square">
            <a:spAutoFit/>
          </a:bodyPr>
          <a:lstStyle/>
          <a:p>
            <a:pPr algn="ctr">
              <a:spcBef>
                <a:spcPts val="0"/>
              </a:spcBef>
              <a:defRPr/>
            </a:pPr>
            <a:r>
              <a:rPr lang="kk-KZ" altLang="ru-RU" sz="1200" b="1" dirty="0" smtClean="0">
                <a:solidFill>
                  <a:prstClr val="black"/>
                </a:solidFill>
                <a:latin typeface="Times New Roman" panose="02020603050405020304" pitchFamily="18" charset="0"/>
                <a:cs typeface="Times New Roman" panose="02020603050405020304" pitchFamily="18" charset="0"/>
              </a:rPr>
              <a:t>Өскемен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21 </a:t>
            </a:r>
            <a:r>
              <a:rPr lang="ru-RU" altLang="ru-RU" sz="1200" b="1" dirty="0" err="1">
                <a:latin typeface="Times New Roman" panose="02020603050405020304" pitchFamily="18" charset="0"/>
                <a:cs typeface="Times New Roman" panose="02020603050405020304" pitchFamily="18" charset="0"/>
              </a:rPr>
              <a:t>қарашаға</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smtClean="0">
                <a:latin typeface="Times New Roman" pitchFamily="18" charset="0"/>
                <a:cs typeface="Times New Roman" pitchFamily="18" charset="0"/>
              </a:rPr>
              <a:t>20 </a:t>
            </a:r>
            <a:r>
              <a:rPr lang="kk-KZ" altLang="ru-RU" sz="1200" b="1" dirty="0">
                <a:latin typeface="Times New Roman" pitchFamily="18" charset="0"/>
                <a:cs typeface="Times New Roman" pitchFamily="18" charset="0"/>
              </a:rPr>
              <a:t>қараша сағ. </a:t>
            </a:r>
            <a:r>
              <a:rPr lang="ru-RU" altLang="ru-RU" sz="1200" b="1" dirty="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21 </a:t>
            </a:r>
            <a:r>
              <a:rPr 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a:t>
            </a:r>
            <a:r>
              <a:rPr lang="kk-KZ" sz="12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лтты</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жауын-шашын (жаңбыр, қар</a:t>
            </a:r>
            <a:r>
              <a:rPr lang="kk-KZ" sz="1200" dirty="0" smtClean="0">
                <a:solidFill>
                  <a:prstClr val="black"/>
                </a:solidFill>
                <a:latin typeface="Times New Roman" pitchFamily="18" charset="0"/>
                <a:cs typeface="Times New Roman" pitchFamily="18" charset="0"/>
              </a:rPr>
              <a:t>), бұрқасын. </a:t>
            </a:r>
            <a:r>
              <a:rPr lang="ru-RU" sz="1200" dirty="0" err="1" smtClean="0">
                <a:solidFill>
                  <a:prstClr val="black"/>
                </a:solidFill>
                <a:latin typeface="Times New Roman" pitchFamily="18" charset="0"/>
                <a:cs typeface="Times New Roman" pitchFamily="18" charset="0"/>
              </a:rPr>
              <a:t>Жел</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оңтүстік</a:t>
            </a:r>
            <a:r>
              <a:rPr lang="ru-RU" sz="1200" dirty="0" smtClean="0">
                <a:solidFill>
                  <a:prstClr val="black"/>
                </a:solidFill>
                <a:latin typeface="Times New Roman" pitchFamily="18" charset="0"/>
                <a:cs typeface="Times New Roman" pitchFamily="18" charset="0"/>
              </a:rPr>
              <a:t>-ш</a:t>
            </a:r>
            <a:r>
              <a:rPr lang="kk-KZ" sz="1200" dirty="0" smtClean="0">
                <a:solidFill>
                  <a:prstClr val="black"/>
                </a:solidFill>
                <a:latin typeface="Times New Roman" pitchFamily="18" charset="0"/>
                <a:cs typeface="Times New Roman" pitchFamily="18" charset="0"/>
              </a:rPr>
              <a:t>ығыстан, </a:t>
            </a:r>
            <a:r>
              <a:rPr lang="kk-KZ" sz="1200" dirty="0" smtClean="0">
                <a:solidFill>
                  <a:prstClr val="black"/>
                </a:solidFill>
                <a:latin typeface="Times New Roman" pitchFamily="18" charset="0"/>
                <a:cs typeface="Times New Roman" pitchFamily="18" charset="0"/>
              </a:rPr>
              <a:t>оңтүстіктен </a:t>
            </a:r>
            <a:r>
              <a:rPr lang="kk-KZ" sz="1200" dirty="0" smtClean="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5-10, екпіні 15-18 </a:t>
            </a:r>
            <a:r>
              <a:rPr lang="ru-RU" sz="1200" dirty="0" smtClean="0">
                <a:solidFill>
                  <a:prstClr val="black"/>
                </a:solidFill>
                <a:latin typeface="Times New Roman" pitchFamily="18" charset="0"/>
                <a:cs typeface="Times New Roman" pitchFamily="18" charset="0"/>
              </a:rPr>
              <a:t>м/с. </a:t>
            </a:r>
            <a:r>
              <a:rPr lang="kk-KZ" sz="1200" dirty="0" smtClean="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0-2° </a:t>
            </a:r>
            <a:r>
              <a:rPr lang="kk-KZ" sz="1200" dirty="0" smtClean="0">
                <a:solidFill>
                  <a:prstClr val="black"/>
                </a:solidFill>
                <a:latin typeface="Times New Roman" pitchFamily="18" charset="0"/>
                <a:cs typeface="Times New Roman" pitchFamily="18" charset="0"/>
              </a:rPr>
              <a:t>аяз, күндіз </a:t>
            </a:r>
            <a:r>
              <a:rPr lang="kk-KZ" sz="1200" dirty="0" smtClean="0">
                <a:solidFill>
                  <a:prstClr val="black"/>
                </a:solidFill>
                <a:latin typeface="Times New Roman" pitchFamily="18" charset="0"/>
                <a:cs typeface="Times New Roman" pitchFamily="18" charset="0"/>
              </a:rPr>
              <a:t>2-4° </a:t>
            </a:r>
            <a:r>
              <a:rPr lang="kk-KZ" sz="1200" dirty="0" smtClean="0">
                <a:solidFill>
                  <a:prstClr val="black"/>
                </a:solidFill>
                <a:latin typeface="Times New Roman" pitchFamily="18" charset="0"/>
                <a:cs typeface="Times New Roman" pitchFamily="18" charset="0"/>
              </a:rPr>
              <a:t>жылы.</a:t>
            </a:r>
          </a:p>
          <a:p>
            <a:pPr lvl="0" indent="185738" algn="just"/>
            <a:endParaRPr lang="kk-KZ" sz="400" dirty="0" smtClean="0">
              <a:solidFill>
                <a:prstClr val="black"/>
              </a:solidFill>
              <a:latin typeface="Times New Roman" pitchFamily="18" charset="0"/>
              <a:cs typeface="Times New Roman" pitchFamily="18" charset="0"/>
            </a:endParaRPr>
          </a:p>
          <a:p>
            <a:pPr lvl="0" indent="185738" algn="just"/>
            <a:endParaRPr lang="kk-KZ" sz="1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22 </a:t>
            </a:r>
            <a:r>
              <a:rPr lang="ru-RU" altLang="ru-RU" sz="1200" b="1" dirty="0" err="1">
                <a:latin typeface="Times New Roman" panose="02020603050405020304" pitchFamily="18" charset="0"/>
                <a:cs typeface="Times New Roman" panose="02020603050405020304" pitchFamily="18" charset="0"/>
              </a:rPr>
              <a:t>қарашаға</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21 </a:t>
            </a:r>
            <a:r>
              <a:rPr lang="kk-KZ" altLang="ru-RU" sz="1200" b="1" dirty="0">
                <a:latin typeface="Times New Roman" panose="02020603050405020304" pitchFamily="18" charset="0"/>
                <a:cs typeface="Times New Roman" panose="02020603050405020304" pitchFamily="18" charset="0"/>
              </a:rPr>
              <a:t>қараша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smtClean="0">
                <a:latin typeface="Times New Roman" panose="02020603050405020304" pitchFamily="18" charset="0"/>
                <a:cs typeface="Times New Roman" panose="02020603050405020304" pitchFamily="18" charset="0"/>
              </a:rPr>
              <a:t>22 </a:t>
            </a:r>
            <a:r>
              <a:rPr lang="ru-RU" sz="1200" b="1" dirty="0" err="1">
                <a:latin typeface="Times New Roman" panose="02020603050405020304" pitchFamily="18" charset="0"/>
                <a:cs typeface="Times New Roman" panose="02020603050405020304" pitchFamily="18" charset="0"/>
              </a:rPr>
              <a:t>қараша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Қар. </a:t>
            </a:r>
            <a:r>
              <a:rPr lang="ru-RU" sz="1200" dirty="0" err="1" smtClean="0">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оңтүстік</a:t>
            </a:r>
            <a:r>
              <a:rPr lang="ru-RU"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батыстан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5-10 м/с.</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Ауа </a:t>
            </a:r>
            <a:r>
              <a:rPr lang="kk-KZ" sz="1200" dirty="0" smtClean="0">
                <a:solidFill>
                  <a:prstClr val="black"/>
                </a:solidFill>
                <a:latin typeface="Times New Roman" pitchFamily="18" charset="0"/>
                <a:cs typeface="Times New Roman" pitchFamily="18" charset="0"/>
              </a:rPr>
              <a:t>температурасы 1-3° аяз болады</a:t>
            </a:r>
            <a:r>
              <a:rPr lang="kk-KZ" sz="1200" dirty="0">
                <a:solidFill>
                  <a:prstClr val="black"/>
                </a:solidFill>
                <a:latin typeface="Times New Roman" pitchFamily="18" charset="0"/>
                <a:cs typeface="Times New Roman" pitchFamily="18" charset="0"/>
              </a:rPr>
              <a:t>.</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indent="185738" algn="just"/>
            <a:endParaRPr lang="kk-KZ" sz="1100" b="1" dirty="0">
              <a:solidFill>
                <a:srgbClr val="000000"/>
              </a:solidFill>
              <a:latin typeface="Times New Roman" panose="02020603050405020304" pitchFamily="18" charset="0"/>
              <a:cs typeface="Times New Roman" panose="02020603050405020304" pitchFamily="18" charset="0"/>
              <a:sym typeface="+mn-ea"/>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707877616"/>
              </p:ext>
            </p:extLst>
          </p:nvPr>
        </p:nvGraphicFramePr>
        <p:xfrm>
          <a:off x="4998388" y="3903991"/>
          <a:ext cx="4691064" cy="246758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6860">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Факт </a:t>
                      </a:r>
                      <a:r>
                        <a:rPr lang="ru-RU" sz="9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ШЖШ асу </a:t>
                      </a:r>
                      <a:r>
                        <a:rPr lang="ru-RU" sz="900" dirty="0" err="1" smtClean="0">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Қалқыма бөлшектер</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РМ-2,5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РМ-10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244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0,488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9716">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13342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2,668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9716">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95</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0,477</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29716">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 </a:t>
                      </a:r>
                      <a:r>
                        <a:rPr lang="ru-RU" sz="900" dirty="0" err="1" smtClean="0">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149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0,373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29716">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Күкіртсутегі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0,650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bl>
          </a:graphicData>
        </a:graphic>
      </p:graphicFrame>
      <p:sp>
        <p:nvSpPr>
          <p:cNvPr id="21" name="TextBox 13"/>
          <p:cNvSpPr txBox="1"/>
          <p:nvPr/>
        </p:nvSpPr>
        <p:spPr>
          <a:xfrm>
            <a:off x="5052896" y="2154307"/>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a:solidFill>
                  <a:prstClr val="black"/>
                </a:solidFill>
                <a:latin typeface="Times New Roman" panose="02020603050405020304" pitchFamily="18" charset="0"/>
                <a:cs typeface="Times New Roman" panose="02020603050405020304" pitchFamily="18" charset="0"/>
              </a:rPr>
              <a:t>Метеорологиялық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сей</a:t>
            </a:r>
            <a:r>
              <a:rPr lang="kk-KZ" sz="1200" dirty="0">
                <a:solidFill>
                  <a:prstClr val="black"/>
                </a:solidFill>
                <a:latin typeface="Times New Roman" panose="02020603050405020304" pitchFamily="18" charset="0"/>
                <a:cs typeface="Times New Roman" panose="02020603050405020304" pitchFamily="18" charset="0"/>
              </a:rPr>
              <a:t>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Жалпы </a:t>
            </a:r>
            <a:r>
              <a:rPr lang="ru-RU" sz="1200" dirty="0" err="1" smtClean="0">
                <a:solidFill>
                  <a:prstClr val="black"/>
                </a:solidFill>
                <a:latin typeface="Times New Roman" panose="02020603050405020304" pitchFamily="18" charset="0"/>
                <a:cs typeface="Times New Roman" panose="02020603050405020304" pitchFamily="18" charset="0"/>
              </a:rPr>
              <a:t>қала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бойынша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ауаның</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ластану</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деңгейі</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төмен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болады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деп</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күтіледі</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sp>
        <p:nvSpPr>
          <p:cNvPr id="22" name="TextBox 13"/>
          <p:cNvSpPr txBox="1"/>
          <p:nvPr/>
        </p:nvSpPr>
        <p:spPr>
          <a:xfrm>
            <a:off x="5052896" y="3054430"/>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2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жоқ</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28589" y="4149080"/>
            <a:ext cx="4764712" cy="3600986"/>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a:t>
            </a:r>
            <a:r>
              <a:rPr lang="ru-RU" altLang="ru-RU" sz="1200" dirty="0" smtClean="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a:t>
            </a:r>
            <a:r>
              <a:rPr lang="ru-RU" altLang="ru-RU" sz="1200" dirty="0" smtClean="0">
                <a:solidFill>
                  <a:srgbClr val="000000"/>
                </a:solidFill>
                <a:latin typeface="Times New Roman" panose="02020603050405020304" pitchFamily="18" charset="0"/>
                <a:cs typeface="Times New Roman" panose="02020603050405020304" pitchFamily="18" charset="0"/>
              </a:rPr>
              <a:t>-қ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даңғылы,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solidFill>
                  <a:srgbClr val="000000"/>
                </a:solidFill>
                <a:latin typeface="Times New Roman" panose="02020603050405020304" pitchFamily="18" charset="0"/>
                <a:cs typeface="Times New Roman" panose="02020603050405020304" pitchFamily="18" charset="0"/>
              </a:rPr>
              <a:t>: Абдрахманова Н.Е. </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Кашканова Г.М.</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23447</TotalTime>
  <Words>639</Words>
  <Application>Microsoft Office PowerPoint</Application>
  <PresentationFormat>Лист A4 (210x297 мм)</PresentationFormat>
  <Paragraphs>112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4326</cp:revision>
  <cp:lastPrinted>2021-07-01T03:56:27Z</cp:lastPrinted>
  <dcterms:created xsi:type="dcterms:W3CDTF">2018-03-27T06:03:00Z</dcterms:created>
  <dcterms:modified xsi:type="dcterms:W3CDTF">2024-11-20T08:44:56Z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