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5" d="100"/>
          <a:sy n="105" d="100"/>
        </p:scale>
        <p:origin x="384"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4220" y="2271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56733007"/>
              </p:ext>
            </p:extLst>
          </p:nvPr>
        </p:nvGraphicFramePr>
        <p:xfrm>
          <a:off x="307975" y="2492896"/>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335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30 қ</a:t>
                      </a:r>
                      <a:r>
                        <a:rPr lang="" altLang="zh-CN" sz="1200" b="1" i="1" baseline="0" dirty="0" smtClean="0">
                          <a:solidFill>
                            <a:srgbClr val="002060"/>
                          </a:solidFill>
                          <a:latin typeface="Times New Roman" panose="02020603050405020304" pitchFamily="18" charset="0"/>
                          <a:cs typeface="Times New Roman" panose="02020603050405020304" pitchFamily="18" charset="0"/>
                        </a:rPr>
                        <a:t>а</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4130" y="3640725"/>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30</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қ</a:t>
            </a:r>
            <a:r>
              <a:rPr lang="" altLang="ru-RU" sz="1200" b="1" dirty="0" smtClean="0">
                <a:latin typeface="Times New Roman" panose="02020603050405020304" pitchFamily="18" charset="0"/>
                <a:cs typeface="Times New Roman" panose="02020603050405020304" pitchFamily="18" charset="0"/>
              </a:rPr>
              <a:t>а</a:t>
            </a:r>
            <a:r>
              <a:rPr lang="kk-KZ" altLang="ru-RU" sz="1200" b="1" dirty="0" smtClean="0">
                <a:latin typeface="Times New Roman" panose="02020603050405020304" pitchFamily="18" charset="0"/>
                <a:cs typeface="Times New Roman" panose="02020603050405020304" pitchFamily="18" charset="0"/>
              </a:rPr>
              <a:t>раша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1831271"/>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sz="1200" b="1" dirty="0">
                <a:latin typeface="Times New Roman" panose="02020603050405020304" pitchFamily="18" charset="0"/>
                <a:cs typeface="Times New Roman" panose="02020603050405020304" pitchFamily="18" charset="0"/>
              </a:rPr>
              <a:t>01 </a:t>
            </a:r>
            <a:r>
              <a:rPr lang="ru-RU" sz="1200" b="1" dirty="0" err="1" smtClean="0">
                <a:latin typeface="Times New Roman" panose="02020603050405020304" pitchFamily="18" charset="0"/>
                <a:cs typeface="Times New Roman" panose="02020603050405020304" pitchFamily="18" charset="0"/>
              </a:rPr>
              <a:t>желтоқсан</a:t>
            </a:r>
            <a:r>
              <a:rPr lang="ru-RU" sz="1200" b="1" dirty="0" err="1" smtClean="0">
                <a:solidFill>
                  <a:prstClr val="black"/>
                </a:solidFill>
                <a:latin typeface="Times New Roman" panose="02020603050405020304" pitchFamily="18" charset="0"/>
                <a:cs typeface="Times New Roman" panose="02020603050405020304" pitchFamily="18" charset="0"/>
              </a:rPr>
              <a:t>ға</a:t>
            </a:r>
            <a:endParaRPr lang="ru-RU" altLang="ru-RU" sz="1200" b="1" dirty="0" smtClean="0">
              <a:solidFill>
                <a:prstClr val="black"/>
              </a:solidFill>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30</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қараша сағ. </a:t>
            </a:r>
            <a:r>
              <a:rPr lang="ru-RU" altLang="ru-RU" sz="1200" b="1" dirty="0" smtClean="0">
                <a:latin typeface="Times New Roman" panose="02020603050405020304" pitchFamily="18" charset="0"/>
                <a:cs typeface="Times New Roman" panose="02020603050405020304" pitchFamily="18" charset="0"/>
              </a:rPr>
              <a:t>20-дан </a:t>
            </a:r>
            <a:r>
              <a:rPr lang="ru-RU" sz="1200" b="1" dirty="0">
                <a:latin typeface="Times New Roman" panose="02020603050405020304" pitchFamily="18" charset="0"/>
                <a:cs typeface="Times New Roman" panose="02020603050405020304" pitchFamily="18" charset="0"/>
              </a:rPr>
              <a:t>01 </a:t>
            </a:r>
            <a:r>
              <a:rPr lang="ru-RU" sz="1200" b="1" dirty="0" err="1">
                <a:latin typeface="Times New Roman" panose="02020603050405020304" pitchFamily="18" charset="0"/>
                <a:cs typeface="Times New Roman" panose="02020603050405020304" pitchFamily="18" charset="0"/>
              </a:rPr>
              <a:t>желтоқсан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a:t>
            </a:r>
            <a:r>
              <a:rPr lang="kk-KZ" sz="12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лтты</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қар. </a:t>
            </a:r>
            <a:r>
              <a:rPr lang="ru-RU" sz="1200" dirty="0" err="1" smtClean="0">
                <a:solidFill>
                  <a:prstClr val="black"/>
                </a:solidFill>
                <a:latin typeface="Times New Roman" pitchFamily="18" charset="0"/>
                <a:cs typeface="Times New Roman" pitchFamily="18" charset="0"/>
              </a:rPr>
              <a:t>Жел</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оңт</a:t>
            </a:r>
            <a:r>
              <a:rPr lang="kk-KZ" sz="1200" dirty="0" smtClean="0">
                <a:solidFill>
                  <a:prstClr val="black"/>
                </a:solidFill>
                <a:latin typeface="Times New Roman" pitchFamily="18" charset="0"/>
                <a:cs typeface="Times New Roman" pitchFamily="18" charset="0"/>
              </a:rPr>
              <a:t>үстік-шығыстан соғады, күші </a:t>
            </a:r>
            <a:r>
              <a:rPr lang="kk-KZ" sz="1200" dirty="0" smtClean="0">
                <a:solidFill>
                  <a:prstClr val="black"/>
                </a:solidFill>
                <a:latin typeface="Times New Roman" pitchFamily="18" charset="0"/>
                <a:cs typeface="Times New Roman" pitchFamily="18" charset="0"/>
              </a:rPr>
              <a:t>2-7 </a:t>
            </a:r>
            <a:r>
              <a:rPr lang="ru-RU" sz="1200" dirty="0" smtClean="0">
                <a:solidFill>
                  <a:prstClr val="black"/>
                </a:solidFill>
                <a:latin typeface="Times New Roman" pitchFamily="18" charset="0"/>
                <a:cs typeface="Times New Roman" pitchFamily="18" charset="0"/>
              </a:rPr>
              <a:t>м/с</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Ауа температурасы </a:t>
            </a:r>
            <a:r>
              <a:rPr lang="kk-KZ" sz="1200" dirty="0" smtClean="0">
                <a:solidFill>
                  <a:prstClr val="black"/>
                </a:solidFill>
                <a:latin typeface="Times New Roman" pitchFamily="18" charset="0"/>
                <a:cs typeface="Times New Roman" pitchFamily="18" charset="0"/>
              </a:rPr>
              <a:t>түнде </a:t>
            </a:r>
            <a:r>
              <a:rPr lang="kk-KZ" sz="1200" dirty="0" smtClean="0">
                <a:solidFill>
                  <a:prstClr val="black"/>
                </a:solidFill>
                <a:latin typeface="Times New Roman" pitchFamily="18" charset="0"/>
                <a:cs typeface="Times New Roman" pitchFamily="18" charset="0"/>
              </a:rPr>
              <a:t>6-8</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аяз, күндіз </a:t>
            </a:r>
            <a:r>
              <a:rPr lang="kk-KZ" sz="1200" dirty="0" smtClean="0">
                <a:solidFill>
                  <a:prstClr val="black"/>
                </a:solidFill>
                <a:latin typeface="Times New Roman" pitchFamily="18" charset="0"/>
                <a:cs typeface="Times New Roman" pitchFamily="18" charset="0"/>
              </a:rPr>
              <a:t>0-2</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жылы</a:t>
            </a:r>
            <a:r>
              <a:rPr lang="kk-KZ" sz="1200" dirty="0" smtClean="0">
                <a:solidFill>
                  <a:prstClr val="black"/>
                </a:solidFill>
                <a:latin typeface="Times New Roman" pitchFamily="18" charset="0"/>
                <a:cs typeface="Times New Roman" pitchFamily="18" charset="0"/>
              </a:rPr>
              <a:t>. </a:t>
            </a:r>
          </a:p>
          <a:p>
            <a:pPr lvl="0" indent="185738" algn="just"/>
            <a:endParaRPr lang="kk-KZ" sz="400" dirty="0">
              <a:solidFill>
                <a:prstClr val="black"/>
              </a:solidFill>
              <a:latin typeface="Times New Roman" pitchFamily="18" charset="0"/>
              <a:cs typeface="Times New Roman" pitchFamily="18" charset="0"/>
            </a:endParaRPr>
          </a:p>
          <a:p>
            <a:pPr lvl="0" indent="185738" algn="just"/>
            <a:endParaRPr lang="kk-KZ" sz="1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02 </a:t>
            </a:r>
            <a:r>
              <a:rPr lang="ru-RU" altLang="ru-RU" sz="1200" b="1" dirty="0" err="1" smtClean="0">
                <a:latin typeface="Times New Roman" panose="02020603050405020304" pitchFamily="18" charset="0"/>
                <a:cs typeface="Times New Roman" panose="02020603050405020304" pitchFamily="18" charset="0"/>
              </a:rPr>
              <a:t>желтоқсанға</a:t>
            </a:r>
            <a:r>
              <a:rPr lang="ru-RU"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ru-RU" sz="1200" b="1" dirty="0" smtClean="0">
                <a:latin typeface="Times New Roman" panose="02020603050405020304" pitchFamily="18" charset="0"/>
                <a:cs typeface="Times New Roman" panose="02020603050405020304" pitchFamily="18" charset="0"/>
              </a:rPr>
              <a:t>01 </a:t>
            </a:r>
            <a:r>
              <a:rPr lang="ru-RU" sz="1200" b="1" dirty="0" err="1">
                <a:latin typeface="Times New Roman" panose="02020603050405020304" pitchFamily="18" charset="0"/>
                <a:cs typeface="Times New Roman" panose="02020603050405020304" pitchFamily="18" charset="0"/>
              </a:rPr>
              <a:t>желтоқсан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smtClean="0">
                <a:latin typeface="Times New Roman" panose="02020603050405020304" pitchFamily="18" charset="0"/>
                <a:cs typeface="Times New Roman" panose="02020603050405020304" pitchFamily="18" charset="0"/>
              </a:rPr>
              <a:t>02 </a:t>
            </a:r>
            <a:r>
              <a:rPr lang="ru-RU" sz="1200" b="1" dirty="0" err="1" smtClean="0">
                <a:latin typeface="Times New Roman" panose="02020603050405020304" pitchFamily="18" charset="0"/>
                <a:cs typeface="Times New Roman" panose="02020603050405020304" pitchFamily="18" charset="0"/>
              </a:rPr>
              <a:t>желтоқсан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Бұ</a:t>
            </a:r>
            <a:r>
              <a:rPr lang="kk-KZ" sz="12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лтты</a:t>
            </a:r>
            <a:r>
              <a:rPr lang="kk-KZ" sz="1200" dirty="0" smtClean="0">
                <a:solidFill>
                  <a:prstClr val="black"/>
                </a:solidFill>
                <a:latin typeface="Times New Roman" pitchFamily="18" charset="0"/>
                <a:cs typeface="Times New Roman" pitchFamily="18" charset="0"/>
              </a:rPr>
              <a:t>,</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қар. </a:t>
            </a:r>
            <a:r>
              <a:rPr lang="ru-RU" sz="1200" dirty="0" err="1">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оңтүстік-шығыстан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1-6 м/с</a:t>
            </a:r>
            <a:r>
              <a:rPr lang="ru-RU" sz="1200" dirty="0">
                <a:solidFill>
                  <a:prstClr val="black"/>
                </a:solidFill>
                <a:latin typeface="Times New Roman" pitchFamily="18" charset="0"/>
                <a:cs typeface="Times New Roman" pitchFamily="18" charset="0"/>
              </a:rPr>
              <a:t>.</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3-5</a:t>
            </a:r>
            <a:r>
              <a:rPr lang="kk-KZ" sz="1200" dirty="0" smtClean="0">
                <a:solidFill>
                  <a:prstClr val="black"/>
                </a:solidFill>
                <a:latin typeface="Times New Roman" pitchFamily="18" charset="0"/>
                <a:cs typeface="Times New Roman" pitchFamily="18" charset="0"/>
              </a:rPr>
              <a:t>° аяз </a:t>
            </a:r>
            <a:r>
              <a:rPr lang="kk-KZ" sz="1200" dirty="0">
                <a:solidFill>
                  <a:prstClr val="black"/>
                </a:solidFill>
                <a:latin typeface="Times New Roman" pitchFamily="18" charset="0"/>
                <a:cs typeface="Times New Roman" pitchFamily="18" charset="0"/>
              </a:rPr>
              <a:t>болады</a:t>
            </a:r>
            <a:r>
              <a:rPr lang="kk-KZ" sz="1200" dirty="0" smtClean="0">
                <a:solidFill>
                  <a:prstClr val="black"/>
                </a:solidFill>
                <a:latin typeface="Times New Roman" pitchFamily="18" charset="0"/>
                <a:cs typeface="Times New Roman" pitchFamily="18" charset="0"/>
              </a:rPr>
              <a:t>.</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15" name="TextBox 13"/>
          <p:cNvSpPr txBox="1"/>
          <p:nvPr/>
        </p:nvSpPr>
        <p:spPr>
          <a:xfrm>
            <a:off x="5058434" y="2198665"/>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сейілуіне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ықпал</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төмен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65736" y="3222659"/>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жоқ</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159338981"/>
              </p:ext>
            </p:extLst>
          </p:nvPr>
        </p:nvGraphicFramePr>
        <p:xfrm>
          <a:off x="5047539" y="4110721"/>
          <a:ext cx="4691064" cy="211885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166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13951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171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1,6</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5999" y="5921885"/>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Иманғабасова А.Т. /</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Акылбаева М.М.</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 xmlns:a16="http://schemas.microsoft.com/office/drawing/2014/main" val="20000"/>
                    </a:ext>
                  </a:extLst>
                </a:gridCol>
                <a:gridCol w="3051583">
                  <a:extLst>
                    <a:ext uri="{9D8B030D-6E8A-4147-A177-3AD203B41FA5}">
                      <a16:colId xmlns=""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 xmlns:a16="http://schemas.microsoft.com/office/drawing/2014/main" val="20000"/>
                    </a:ext>
                  </a:extLst>
                </a:gridCol>
                <a:gridCol w="2056680">
                  <a:extLst>
                    <a:ext uri="{9D8B030D-6E8A-4147-A177-3AD203B41FA5}">
                      <a16:colId xmlns=""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20032</TotalTime>
  <Words>560</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4063</cp:revision>
  <cp:lastPrinted>2021-07-01T03:56:27Z</cp:lastPrinted>
  <dcterms:created xsi:type="dcterms:W3CDTF">2018-03-27T06:03:00Z</dcterms:created>
  <dcterms:modified xsi:type="dcterms:W3CDTF">2024-11-30T08:14:07Z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