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76443033"/>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 қараша</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01 </a:t>
            </a:r>
            <a:r>
              <a:rPr lang="kk-KZ" altLang="ru-RU" sz="1200" b="1" dirty="0" smtClean="0">
                <a:latin typeface="Times New Roman" pitchFamily="18" charset="0"/>
                <a:cs typeface="Times New Roman" pitchFamily="18" charset="0"/>
              </a:rPr>
              <a:t>желтоқсанға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30 </a:t>
            </a:r>
            <a:r>
              <a:rPr lang="ru-RU" altLang="ru-RU" sz="1200" b="1" dirty="0" err="1" smtClean="0">
                <a:solidFill>
                  <a:srgbClr val="000000"/>
                </a:solidFill>
                <a:latin typeface="Times New Roman" pitchFamily="18" charset="0"/>
                <a:cs typeface="Times New Roman" pitchFamily="18" charset="0"/>
              </a:rPr>
              <a:t>қараша</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01 </a:t>
            </a:r>
            <a:r>
              <a:rPr lang="ru-RU" altLang="ru-RU" sz="1200" b="1" dirty="0" err="1" smtClean="0">
                <a:solidFill>
                  <a:srgbClr val="000000"/>
                </a:solidFill>
                <a:latin typeface="Times New Roman" pitchFamily="18" charset="0"/>
                <a:cs typeface="Times New Roman" pitchFamily="18" charset="0"/>
              </a:rPr>
              <a:t>желтоқсан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a:latin typeface="Times New Roman" panose="02020603050405020304" pitchFamily="18" charset="0"/>
                <a:cs typeface="Times New Roman" panose="02020603050405020304" pitchFamily="18" charset="0"/>
              </a:rPr>
              <a:t>Б</a:t>
            </a:r>
            <a:r>
              <a:rPr lang="kk-KZ" sz="1200" smtClean="0">
                <a:latin typeface="Times New Roman" panose="02020603050405020304" pitchFamily="18" charset="0"/>
                <a:cs typeface="Times New Roman" panose="02020603050405020304" pitchFamily="18" charset="0"/>
              </a:rPr>
              <a:t>ұлтты</a:t>
            </a:r>
            <a:r>
              <a:rPr lang="kk-KZ" sz="1200" dirty="0">
                <a:latin typeface="Times New Roman" panose="02020603050405020304" pitchFamily="18" charset="0"/>
                <a:cs typeface="Times New Roman" panose="02020603050405020304" pitchFamily="18" charset="0"/>
              </a:rPr>
              <a:t>, жауын-шашынсыз. Солтүстік-батыстан жел соғады, күші </a:t>
            </a:r>
            <a:r>
              <a:rPr lang="kk-KZ" sz="1200" dirty="0" smtClean="0">
                <a:latin typeface="Times New Roman" panose="02020603050405020304" pitchFamily="18" charset="0"/>
                <a:cs typeface="Times New Roman" panose="02020603050405020304" pitchFamily="18" charset="0"/>
              </a:rPr>
              <a:t>2-7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6-8 </a:t>
            </a:r>
            <a:r>
              <a:rPr lang="kk-KZ" sz="1200" dirty="0">
                <a:latin typeface="Times New Roman" panose="02020603050405020304" pitchFamily="18" charset="0"/>
                <a:cs typeface="Times New Roman" panose="02020603050405020304" pitchFamily="18" charset="0"/>
              </a:rPr>
              <a:t>градус </a:t>
            </a:r>
            <a:r>
              <a:rPr lang="kk-KZ" sz="1200" dirty="0" smtClean="0">
                <a:latin typeface="Times New Roman" panose="02020603050405020304" pitchFamily="18" charset="0"/>
                <a:cs typeface="Times New Roman" panose="02020603050405020304" pitchFamily="18" charset="0"/>
              </a:rPr>
              <a:t>аяз болады</a:t>
            </a:r>
            <a:r>
              <a:rPr lang="kk-KZ" sz="1200" dirty="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02 желтоқсанға</a:t>
            </a:r>
            <a:endParaRPr lang="kk-KZ" altLang="ru-RU" sz="1200" b="1" dirty="0">
              <a:solidFill>
                <a:srgbClr val="000000"/>
              </a:solidFill>
              <a:latin typeface="Times New Roman" pitchFamily="18" charset="0"/>
              <a:cs typeface="Times New Roman" pitchFamily="18" charset="0"/>
            </a:endParaRPr>
          </a:p>
          <a:p>
            <a:pPr algn="ctr"/>
            <a:r>
              <a:rPr lang="ru-RU" sz="1200" b="1" dirty="0">
                <a:solidFill>
                  <a:srgbClr val="000000"/>
                </a:solidFill>
                <a:latin typeface="Times New Roman" pitchFamily="18" charset="0"/>
                <a:cs typeface="Times New Roman" pitchFamily="18" charset="0"/>
              </a:rPr>
              <a:t>2024 ж. 01 </a:t>
            </a:r>
            <a:r>
              <a:rPr lang="ru-RU" sz="1200" b="1" dirty="0" err="1" smtClean="0">
                <a:solidFill>
                  <a:srgbClr val="000000"/>
                </a:solidFill>
                <a:latin typeface="Times New Roman" pitchFamily="18" charset="0"/>
                <a:cs typeface="Times New Roman" pitchFamily="18" charset="0"/>
              </a:rPr>
              <a:t>желтоқсан</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02 желтоқсан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ұлтты, жауын-шашынсыз. Оңтүстік-батыстан жел </a:t>
            </a:r>
            <a:r>
              <a:rPr lang="kk-KZ" sz="1200" dirty="0">
                <a:latin typeface="Times New Roman" panose="02020603050405020304" pitchFamily="18" charset="0"/>
                <a:cs typeface="Times New Roman" panose="02020603050405020304" pitchFamily="18" charset="0"/>
              </a:rPr>
              <a:t>соғады, күші </a:t>
            </a:r>
            <a:r>
              <a:rPr lang="kk-KZ" sz="1200" dirty="0" smtClean="0">
                <a:latin typeface="Times New Roman" panose="02020603050405020304" pitchFamily="18" charset="0"/>
                <a:cs typeface="Times New Roman" panose="02020603050405020304" pitchFamily="18" charset="0"/>
              </a:rPr>
              <a:t>1-6 м/с</a:t>
            </a:r>
            <a:r>
              <a:rPr lang="kk-KZ" sz="1200" dirty="0">
                <a:latin typeface="Times New Roman" panose="02020603050405020304" pitchFamily="18" charset="0"/>
                <a:cs typeface="Times New Roman" panose="02020603050405020304" pitchFamily="18" charset="0"/>
              </a:rPr>
              <a:t>. Ауа температурасы </a:t>
            </a:r>
            <a:r>
              <a:rPr lang="kk-KZ" sz="1200" dirty="0" smtClean="0">
                <a:latin typeface="Times New Roman" panose="02020603050405020304" pitchFamily="18" charset="0"/>
                <a:cs typeface="Times New Roman" panose="02020603050405020304" pitchFamily="18" charset="0"/>
              </a:rPr>
              <a:t>4-6 градус суық болады.</a:t>
            </a:r>
            <a:endParaRPr lang="kk-KZ"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03562618"/>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 xmlns:a16="http://schemas.microsoft.com/office/drawing/2014/main" val="3583770891"/>
                    </a:ext>
                  </a:extLst>
                </a:gridCol>
                <a:gridCol w="1428237">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4133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0,827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61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0,306</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91</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0,227</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2,313</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10587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kk-KZ" sz="1200" dirty="0" smtClean="0">
                <a:solidFill>
                  <a:schemeClr val="tx1"/>
                </a:solidFill>
                <a:latin typeface="Times New Roman" panose="02020603050405020304" pitchFamily="18" charset="0"/>
                <a:cs typeface="Times New Roman" panose="02020603050405020304" pitchFamily="18" charset="0"/>
              </a:rPr>
              <a:t>01 желтоқсан, 02 желтоқсанда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2845" y="3235182"/>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4511"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Аманжолқызы 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19803</TotalTime>
  <Words>504</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5055</cp:revision>
  <cp:lastPrinted>2021-07-01T07:38:07Z</cp:lastPrinted>
  <dcterms:created xsi:type="dcterms:W3CDTF">2018-03-27T06:03:00Z</dcterms:created>
  <dcterms:modified xsi:type="dcterms:W3CDTF">2024-11-30T09:41:12Z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