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86" d="100"/>
          <a:sy n="86" d="100"/>
        </p:scale>
        <p:origin x="84" y="3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896264704"/>
              </p:ext>
            </p:extLst>
          </p:nvPr>
        </p:nvGraphicFramePr>
        <p:xfrm>
          <a:off x="307975" y="2401809"/>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073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339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Қостанай 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kumimoji="0" lang="kk-KZ" sz="12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04 желтоқсан</a:t>
                      </a:r>
                      <a:r>
                        <a:rPr kumimoji="0" lang="kk-KZ" sz="1200" b="1" i="0" u="none" strike="noStrike" kern="1400" cap="none" spc="0" normalizeH="0" baseline="0" noProof="0" dirty="0" smtClean="0">
                          <a:ln>
                            <a:noFill/>
                          </a:ln>
                          <a:solidFill>
                            <a:srgbClr val="000000"/>
                          </a:solidFill>
                          <a:effectLst/>
                          <a:uLnTx/>
                          <a:uFillTx/>
                          <a:latin typeface="Times New Roman" panose="02020603050405020304" pitchFamily="18" charset="0"/>
                          <a:ea typeface="+mn-ea"/>
                          <a:cs typeface="+mn-cs"/>
                        </a:rPr>
                        <a:t> </a:t>
                      </a:r>
                      <a:endPar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15557" y="70991"/>
            <a:ext cx="4822956" cy="2492990"/>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05 </a:t>
            </a:r>
            <a:r>
              <a:rPr lang="kk-KZ" sz="1200" b="1" dirty="0">
                <a:solidFill>
                  <a:prstClr val="black"/>
                </a:solidFill>
                <a:latin typeface="Times New Roman" panose="02020603050405020304" pitchFamily="18" charset="0"/>
                <a:cs typeface="Times New Roman" panose="02020603050405020304" pitchFamily="18" charset="0"/>
              </a:rPr>
              <a:t>желтоқсан</a:t>
            </a:r>
            <a:r>
              <a:rPr lang="kk-KZ" sz="1200" b="1" kern="1400" dirty="0">
                <a:solidFill>
                  <a:srgbClr val="000000"/>
                </a:solidFill>
                <a:latin typeface="Times New Roman" panose="02020603050405020304" pitchFamily="18" charset="0"/>
              </a:rPr>
              <a:t> </a:t>
            </a:r>
            <a:endParaRPr lang="kk-KZ" altLang="ru-RU" sz="1200" b="1" dirty="0">
              <a:solidFill>
                <a:prstClr val="black"/>
              </a:solidFill>
              <a:latin typeface="Times New Roman" panose="02020603050405020304" pitchFamily="18" charset="0"/>
              <a:cs typeface="Times New Roman" panose="02020603050405020304" pitchFamily="18" charset="0"/>
            </a:endParaRPr>
          </a:p>
          <a:p>
            <a:pPr lvl="0" algn="ctr"/>
            <a:r>
              <a:rPr lang="kk-KZ" sz="1200" b="1" dirty="0" smtClean="0">
                <a:solidFill>
                  <a:prstClr val="black"/>
                </a:solidFill>
                <a:latin typeface="Times New Roman" panose="02020603050405020304" pitchFamily="18" charset="0"/>
                <a:cs typeface="Times New Roman" panose="02020603050405020304" pitchFamily="18" charset="0"/>
              </a:rPr>
              <a:t>04 </a:t>
            </a:r>
            <a:r>
              <a:rPr lang="kk-KZ" sz="1200" b="1" dirty="0">
                <a:solidFill>
                  <a:prstClr val="black"/>
                </a:solidFill>
                <a:latin typeface="Times New Roman" panose="02020603050405020304" pitchFamily="18" charset="0"/>
                <a:cs typeface="Times New Roman" panose="02020603050405020304" pitchFamily="18" charset="0"/>
              </a:rPr>
              <a:t>желтоқсан</a:t>
            </a:r>
            <a:r>
              <a:rPr lang="kk-KZ" sz="1200" b="1" kern="1400" dirty="0">
                <a:solidFill>
                  <a:srgbClr val="000000"/>
                </a:solidFill>
                <a:latin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2024 ж. сағ. </a:t>
            </a:r>
            <a:r>
              <a:rPr lang="kk-KZ" altLang="ru-RU" sz="1200" b="1" dirty="0">
                <a:solidFill>
                  <a:prstClr val="black"/>
                </a:solidFill>
                <a:latin typeface="Times New Roman" panose="02020603050405020304" pitchFamily="18" charset="0"/>
                <a:cs typeface="Times New Roman" panose="02020603050405020304" pitchFamily="18" charset="0"/>
              </a:rPr>
              <a:t>20-ден </a:t>
            </a:r>
            <a:r>
              <a:rPr lang="kk-KZ" sz="1200" b="1" dirty="0" smtClean="0">
                <a:solidFill>
                  <a:prstClr val="black"/>
                </a:solidFill>
                <a:latin typeface="Times New Roman" panose="02020603050405020304" pitchFamily="18" charset="0"/>
                <a:cs typeface="Times New Roman" panose="02020603050405020304" pitchFamily="18" charset="0"/>
              </a:rPr>
              <a:t>05 </a:t>
            </a:r>
            <a:r>
              <a:rPr lang="kk-KZ" sz="1200" b="1" dirty="0">
                <a:solidFill>
                  <a:prstClr val="black"/>
                </a:solidFill>
                <a:latin typeface="Times New Roman" panose="02020603050405020304" pitchFamily="18" charset="0"/>
                <a:cs typeface="Times New Roman" panose="02020603050405020304" pitchFamily="18" charset="0"/>
              </a:rPr>
              <a:t>желтоқсан</a:t>
            </a:r>
            <a:r>
              <a:rPr lang="kk-KZ" sz="1200" b="1" kern="1400" dirty="0">
                <a:solidFill>
                  <a:srgbClr val="000000"/>
                </a:solidFill>
                <a:latin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2024 ж. сағ. 20-дейін</a:t>
            </a:r>
          </a:p>
          <a:p>
            <a:r>
              <a:rPr lang="ru-RU" sz="1200">
                <a:solidFill>
                  <a:prstClr val="black"/>
                </a:solidFill>
                <a:latin typeface="Times New Roman" panose="02020603050405020304" pitchFamily="18" charset="0"/>
                <a:cs typeface="Times New Roman" panose="02020603050405020304" pitchFamily="18" charset="0"/>
              </a:rPr>
              <a:t>Бұлтты</a:t>
            </a:r>
            <a:r>
              <a:rPr lang="ru-RU" sz="1200" smtClean="0">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күндіз</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қар.</a:t>
            </a:r>
            <a:r>
              <a:rPr lang="ru-RU" sz="1200" dirty="0" smtClean="0">
                <a:latin typeface="Times New Roman" panose="02020603050405020304" pitchFamily="18" charset="0"/>
                <a:cs typeface="Times New Roman" panose="02020603050405020304" pitchFamily="18" charset="0"/>
              </a:rPr>
              <a:t> О</a:t>
            </a:r>
            <a:r>
              <a:rPr lang="kk-KZ" sz="1200" dirty="0" smtClean="0">
                <a:latin typeface="Times New Roman" panose="02020603050405020304" pitchFamily="18" charset="0"/>
                <a:cs typeface="Times New Roman" panose="02020603050405020304" pitchFamily="18" charset="0"/>
              </a:rPr>
              <a:t>ң</a:t>
            </a:r>
            <a:r>
              <a:rPr lang="kk-KZ" sz="1200" dirty="0" smtClean="0">
                <a:solidFill>
                  <a:prstClr val="black"/>
                </a:solidFill>
                <a:latin typeface="Times New Roman" panose="02020603050405020304" pitchFamily="18" charset="0"/>
                <a:cs typeface="Times New Roman" panose="02020603050405020304" pitchFamily="18" charset="0"/>
              </a:rPr>
              <a:t>түстік-б</a:t>
            </a:r>
            <a:r>
              <a:rPr lang="kk-KZ" sz="1200" kern="1400" dirty="0" smtClean="0">
                <a:solidFill>
                  <a:srgbClr val="000000"/>
                </a:solidFill>
                <a:latin typeface="Times New Roman" panose="02020603050405020304" pitchFamily="18" charset="0"/>
                <a:ea typeface="Times New Roman" panose="02020603050405020304" pitchFamily="18" charset="0"/>
              </a:rPr>
              <a:t>атыстан </a:t>
            </a:r>
            <a:r>
              <a:rPr lang="kk-KZ" sz="1200" dirty="0" smtClean="0">
                <a:solidFill>
                  <a:prstClr val="black"/>
                </a:solidFill>
                <a:latin typeface="Times New Roman" panose="02020603050405020304" pitchFamily="18" charset="0"/>
                <a:cs typeface="Times New Roman" panose="02020603050405020304" pitchFamily="18" charset="0"/>
              </a:rPr>
              <a:t>жел соғады, </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7-12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түнде </a:t>
            </a:r>
            <a:r>
              <a:rPr lang="ru-RU" sz="1200" dirty="0" smtClean="0">
                <a:latin typeface="Times New Roman" panose="02020603050405020304" pitchFamily="18" charset="0"/>
                <a:cs typeface="Times New Roman" panose="02020603050405020304" pitchFamily="18" charset="0"/>
              </a:rPr>
              <a:t>3-5, </a:t>
            </a:r>
            <a:r>
              <a:rPr lang="ru-RU" sz="1200" dirty="0">
                <a:latin typeface="Times New Roman" panose="02020603050405020304" pitchFamily="18" charset="0"/>
                <a:cs typeface="Times New Roman" panose="02020603050405020304" pitchFamily="18" charset="0"/>
              </a:rPr>
              <a:t>күндіз </a:t>
            </a:r>
            <a:r>
              <a:rPr lang="ru-RU" sz="1200" dirty="0" smtClean="0">
                <a:latin typeface="Times New Roman" panose="02020603050405020304" pitchFamily="18" charset="0"/>
                <a:cs typeface="Times New Roman" panose="02020603050405020304" pitchFamily="18" charset="0"/>
              </a:rPr>
              <a:t>0-2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a:t>
            </a:r>
          </a:p>
          <a:p>
            <a:pPr algn="just"/>
            <a:endParaRPr lang="ru-RU" sz="1200" b="1" dirty="0" smtClean="0">
              <a:latin typeface="Times New Roman" panose="02020603050405020304" pitchFamily="18" charset="0"/>
              <a:cs typeface="Times New Roman" panose="02020603050405020304" pitchFamily="18" charset="0"/>
            </a:endParaRPr>
          </a:p>
          <a:p>
            <a:pPr algn="just"/>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2024 жылғы </a:t>
            </a:r>
            <a:r>
              <a:rPr lang="kk-KZ" sz="1200" b="1" dirty="0" smtClean="0">
                <a:solidFill>
                  <a:prstClr val="black"/>
                </a:solidFill>
                <a:latin typeface="Times New Roman" panose="02020603050405020304" pitchFamily="18" charset="0"/>
                <a:cs typeface="Times New Roman" panose="02020603050405020304" pitchFamily="18" charset="0"/>
              </a:rPr>
              <a:t>06 </a:t>
            </a:r>
            <a:r>
              <a:rPr lang="kk-KZ" sz="1200" b="1" dirty="0">
                <a:solidFill>
                  <a:prstClr val="black"/>
                </a:solidFill>
                <a:latin typeface="Times New Roman" panose="02020603050405020304" pitchFamily="18" charset="0"/>
                <a:cs typeface="Times New Roman" panose="02020603050405020304" pitchFamily="18" charset="0"/>
              </a:rPr>
              <a:t>желтоқсан </a:t>
            </a:r>
          </a:p>
          <a:p>
            <a:pPr algn="ctr"/>
            <a:r>
              <a:rPr lang="kk-KZ" sz="1200" b="1" dirty="0" smtClean="0">
                <a:solidFill>
                  <a:prstClr val="black"/>
                </a:solidFill>
                <a:latin typeface="Times New Roman" panose="02020603050405020304" pitchFamily="18" charset="0"/>
                <a:cs typeface="Times New Roman" panose="02020603050405020304" pitchFamily="18" charset="0"/>
              </a:rPr>
              <a:t>05 </a:t>
            </a:r>
            <a:r>
              <a:rPr lang="kk-KZ" sz="1200" b="1" dirty="0">
                <a:solidFill>
                  <a:prstClr val="black"/>
                </a:solidFill>
                <a:latin typeface="Times New Roman" panose="02020603050405020304" pitchFamily="18" charset="0"/>
                <a:cs typeface="Times New Roman" panose="02020603050405020304" pitchFamily="18" charset="0"/>
              </a:rPr>
              <a:t>желтоқсан</a:t>
            </a:r>
            <a:r>
              <a:rPr lang="kk-KZ" sz="1200" b="1" kern="1400" dirty="0">
                <a:solidFill>
                  <a:srgbClr val="000000"/>
                </a:solidFill>
                <a:latin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сағ</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20-ден </a:t>
            </a:r>
            <a:r>
              <a:rPr lang="kk-KZ" sz="1200" b="1" dirty="0">
                <a:latin typeface="Times New Roman" panose="02020603050405020304" pitchFamily="18" charset="0"/>
                <a:cs typeface="Times New Roman" panose="02020603050405020304" pitchFamily="18" charset="0"/>
              </a:rPr>
              <a:t>бастап </a:t>
            </a:r>
            <a:r>
              <a:rPr lang="kk-KZ" sz="1200" b="1" dirty="0" smtClean="0">
                <a:solidFill>
                  <a:prstClr val="black"/>
                </a:solidFill>
                <a:latin typeface="Times New Roman" panose="02020603050405020304" pitchFamily="18" charset="0"/>
                <a:cs typeface="Times New Roman" panose="02020603050405020304" pitchFamily="18" charset="0"/>
              </a:rPr>
              <a:t>07 </a:t>
            </a:r>
            <a:r>
              <a:rPr lang="kk-KZ" sz="1200" b="1" dirty="0">
                <a:solidFill>
                  <a:prstClr val="black"/>
                </a:solidFill>
                <a:latin typeface="Times New Roman" panose="02020603050405020304" pitchFamily="18" charset="0"/>
                <a:cs typeface="Times New Roman" panose="02020603050405020304" pitchFamily="18" charset="0"/>
              </a:rPr>
              <a:t>желтоқсан </a:t>
            </a:r>
          </a:p>
          <a:p>
            <a:pPr algn="ctr"/>
            <a:r>
              <a:rPr lang="kk-KZ"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2024 </a:t>
            </a:r>
            <a:r>
              <a:rPr lang="kk-KZ" altLang="ru-RU" sz="1200" b="1" dirty="0">
                <a:solidFill>
                  <a:prstClr val="black"/>
                </a:solidFill>
                <a:latin typeface="Times New Roman" panose="02020603050405020304" pitchFamily="18" charset="0"/>
                <a:cs typeface="Times New Roman" panose="02020603050405020304" pitchFamily="18" charset="0"/>
              </a:rPr>
              <a:t>ж.</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сағ. </a:t>
            </a:r>
            <a:r>
              <a:rPr lang="kk-KZ" sz="1200" b="1" dirty="0" smtClean="0">
                <a:latin typeface="Times New Roman" panose="02020603050405020304" pitchFamily="18" charset="0"/>
                <a:cs typeface="Times New Roman" panose="02020603050405020304" pitchFamily="18" charset="0"/>
              </a:rPr>
              <a:t>08-ға </a:t>
            </a:r>
            <a:r>
              <a:rPr lang="kk-KZ" sz="1200" b="1" dirty="0">
                <a:latin typeface="Times New Roman" panose="02020603050405020304" pitchFamily="18" charset="0"/>
                <a:cs typeface="Times New Roman" panose="02020603050405020304" pitchFamily="18" charset="0"/>
              </a:rPr>
              <a:t>дейін </a:t>
            </a:r>
            <a:endParaRPr lang="kk-KZ" sz="1200" b="1" dirty="0" smtClean="0">
              <a:latin typeface="Times New Roman" panose="02020603050405020304" pitchFamily="18" charset="0"/>
              <a:cs typeface="Times New Roman" panose="02020603050405020304" pitchFamily="18" charset="0"/>
            </a:endParaRPr>
          </a:p>
          <a:p>
            <a:pPr lvl="0" algn="just"/>
            <a:r>
              <a:rPr lang="ru-RU" sz="1200" dirty="0" smtClean="0">
                <a:latin typeface="Times New Roman" panose="02020603050405020304" pitchFamily="18" charset="0"/>
                <a:cs typeface="Times New Roman" panose="02020603050405020304" pitchFamily="18" charset="0"/>
              </a:rPr>
              <a:t>Көшпелі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қар. </a:t>
            </a:r>
            <a:r>
              <a:rPr lang="ru-RU" sz="1200" dirty="0" err="1" smtClean="0"/>
              <a:t>Сол</a:t>
            </a:r>
            <a:r>
              <a:rPr lang="ru-RU" sz="1200" dirty="0" err="1" smtClean="0">
                <a:solidFill>
                  <a:prstClr val="black"/>
                </a:solidFill>
                <a:latin typeface="Times New Roman" panose="02020603050405020304" pitchFamily="18" charset="0"/>
                <a:cs typeface="Times New Roman" panose="02020603050405020304" pitchFamily="18" charset="0"/>
              </a:rPr>
              <a:t>түстік</a:t>
            </a:r>
            <a:r>
              <a:rPr lang="kk-KZ" sz="1200" dirty="0" smtClean="0">
                <a:solidFill>
                  <a:prstClr val="black"/>
                </a:solidFill>
                <a:latin typeface="Times New Roman" panose="02020603050405020304" pitchFamily="18" charset="0"/>
                <a:cs typeface="Times New Roman" panose="02020603050405020304" pitchFamily="18" charset="0"/>
              </a:rPr>
              <a:t>-батыстан жел 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7-12 м/с. </a:t>
            </a:r>
            <a:r>
              <a:rPr lang="kk-KZ" sz="1200" dirty="0" smtClean="0">
                <a:solidFill>
                  <a:prstClr val="black"/>
                </a:solidFill>
                <a:latin typeface="Times New Roman" panose="02020603050405020304" pitchFamily="18" charset="0"/>
                <a:cs typeface="Times New Roman" panose="02020603050405020304" pitchFamily="18" charset="0"/>
              </a:rPr>
              <a:t> Ауа температурасы 7-9 градус аяз. </a:t>
            </a:r>
          </a:p>
          <a:p>
            <a:pPr lvl="0" algn="just"/>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650673543"/>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655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0.1</a:t>
                      </a:r>
                      <a:r>
                        <a:rPr lang="en-US" sz="1100" b="0" i="0" u="none" strike="noStrike" dirty="0" smtClean="0">
                          <a:solidFill>
                            <a:srgbClr val="000000"/>
                          </a:solidFill>
                          <a:effectLst/>
                          <a:latin typeface="Calibri" panose="020F0502020204030204" pitchFamily="34" charset="0"/>
                        </a:rPr>
                        <a:t>31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a:t>
                      </a:r>
                      <a:r>
                        <a:rPr lang="en-US" sz="1100" b="0" i="0" u="none" strike="noStrike" dirty="0" smtClean="0">
                          <a:solidFill>
                            <a:srgbClr val="000000"/>
                          </a:solidFill>
                          <a:effectLst/>
                          <a:latin typeface="Calibri" panose="020F0502020204030204" pitchFamily="34" charset="0"/>
                        </a:rPr>
                        <a:t>06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0</a:t>
                      </a:r>
                      <a:r>
                        <a:rPr lang="ru-RU" sz="1100" b="0" i="0" u="none" strike="noStrike" dirty="0" smtClean="0">
                          <a:solidFill>
                            <a:srgbClr val="000000"/>
                          </a:solidFill>
                          <a:effectLst/>
                          <a:latin typeface="Calibri" panose="020F0502020204030204" pitchFamily="34" charset="0"/>
                        </a:rPr>
                        <a:t>03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0.2</a:t>
                      </a:r>
                      <a:r>
                        <a:rPr lang="en-US" sz="1100" b="0" i="0" u="none" strike="noStrike" dirty="0" smtClean="0">
                          <a:solidFill>
                            <a:srgbClr val="000000"/>
                          </a:solidFill>
                          <a:effectLst/>
                          <a:latin typeface="Calibri" panose="020F0502020204030204" pitchFamily="34" charset="0"/>
                        </a:rPr>
                        <a:t>38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3327296169"/>
              </p:ext>
            </p:extLst>
          </p:nvPr>
        </p:nvGraphicFramePr>
        <p:xfrm>
          <a:off x="5079334" y="6248200"/>
          <a:ext cx="4780571" cy="579120"/>
        </p:xfrm>
        <a:graphic>
          <a:graphicData uri="http://schemas.openxmlformats.org/drawingml/2006/table">
            <a:tbl>
              <a:tblPr/>
              <a:tblGrid>
                <a:gridCol w="4780571">
                  <a:extLst>
                    <a:ext uri="{9D8B030D-6E8A-4147-A177-3AD203B41FA5}">
                      <a16:colId xmlns:a16="http://schemas.microsoft.com/office/drawing/2014/main" xmlns=""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a:t>
            </a:r>
            <a:r>
              <a:rPr lang="kk-KZ" altLang="ru-RU" sz="1200" b="1" dirty="0">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04 </a:t>
            </a:r>
            <a:r>
              <a:rPr lang="kk-KZ" sz="1200" b="1" dirty="0">
                <a:solidFill>
                  <a:prstClr val="black"/>
                </a:solidFill>
                <a:latin typeface="Times New Roman" panose="02020603050405020304" pitchFamily="18" charset="0"/>
                <a:cs typeface="Times New Roman" panose="02020603050405020304" pitchFamily="18" charset="0"/>
              </a:rPr>
              <a:t>желтоқсан</a:t>
            </a:r>
            <a:r>
              <a:rPr lang="kk-KZ" sz="1200" b="1" kern="1400" dirty="0">
                <a:solidFill>
                  <a:srgbClr val="000000"/>
                </a:solidFill>
                <a:latin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34747" y="3450360"/>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56049" y="2522800"/>
            <a:ext cx="4658462"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05, түнде </a:t>
            </a:r>
            <a:r>
              <a:rPr lang="kk-KZ" sz="1200" dirty="0" smtClean="0">
                <a:solidFill>
                  <a:prstClr val="black"/>
                </a:solidFill>
                <a:latin typeface="Times New Roman" panose="02020603050405020304" pitchFamily="18" charset="0"/>
                <a:cs typeface="Times New Roman" panose="02020603050405020304" pitchFamily="18" charset="0"/>
              </a:rPr>
              <a:t>06 желтоқсан</a:t>
            </a:r>
            <a:r>
              <a:rPr lang="kk-KZ" sz="1200" kern="1400" dirty="0" smtClean="0">
                <a:solidFill>
                  <a:srgbClr val="000000"/>
                </a:solidFill>
                <a:latin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сейілу</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жо</a:t>
            </a:r>
            <a:r>
              <a:rPr lang="kk-KZ" sz="1200" dirty="0" smtClean="0">
                <a:solidFill>
                  <a:prstClr val="black"/>
                </a:solidFill>
                <a:latin typeface="Times New Roman" panose="02020603050405020304" pitchFamily="18" charset="0"/>
                <a:cs typeface="Times New Roman" panose="02020603050405020304" pitchFamily="18" charset="0"/>
              </a:rPr>
              <a:t>ғары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Р. Маркевич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21988</TotalTime>
  <Words>583</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4346</cp:revision>
  <cp:lastPrinted>2021-07-01T07:38:07Z</cp:lastPrinted>
  <dcterms:created xsi:type="dcterms:W3CDTF">2018-03-27T06:03:00Z</dcterms:created>
  <dcterms:modified xsi:type="dcterms:W3CDTF">2024-12-04T08:21:37Z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