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2830" autoAdjust="0"/>
  </p:normalViewPr>
  <p:slideViewPr>
    <p:cSldViewPr showGuides="1">
      <p:cViewPr varScale="1">
        <p:scale>
          <a:sx n="86" d="100"/>
          <a:sy n="86" d="100"/>
        </p:scale>
        <p:origin x="1656" y="9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54245099"/>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a:solidFill>
                            <a:srgbClr val="002060"/>
                          </a:solidFill>
                          <a:latin typeface="Times New Roman" panose="02020603050405020304" pitchFamily="18" charset="0"/>
                          <a:cs typeface="Times New Roman" panose="02020603050405020304" pitchFamily="18" charset="0"/>
                        </a:rPr>
                        <a:t>№ 366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31 желтоқсан</a:t>
                      </a:r>
                      <a:r>
                        <a:rPr lang="ru-RU" altLang="zh-CN" sz="1200" b="1" i="1" baseline="0" dirty="0">
                          <a:solidFill>
                            <a:srgbClr val="002060"/>
                          </a:solidFill>
                          <a:latin typeface="Times New Roman" panose="02020603050405020304" pitchFamily="18" charset="0"/>
                          <a:cs typeface="Times New Roman" panose="02020603050405020304" pitchFamily="18" charset="0"/>
                        </a:rPr>
                        <a:t>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31 </a:t>
            </a:r>
            <a:r>
              <a:rPr lang="ru-RU" sz="1100" b="1" kern="1400" dirty="0">
                <a:solidFill>
                  <a:prstClr val="black"/>
                </a:solidFill>
                <a:latin typeface="Times New Roman" panose="02020603050405020304" pitchFamily="18" charset="0"/>
                <a:cs typeface="Times New Roman" panose="02020603050405020304" pitchFamily="18" charset="0"/>
              </a:rPr>
              <a:t>желто</a:t>
            </a:r>
            <a:r>
              <a:rPr lang="kk-KZ" sz="1100" b="1" kern="1400" dirty="0">
                <a:solidFill>
                  <a:prstClr val="black"/>
                </a:solidFill>
                <a:latin typeface="Times New Roman" panose="02020603050405020304" pitchFamily="18" charset="0"/>
                <a:cs typeface="Times New Roman" panose="02020603050405020304" pitchFamily="18" charset="0"/>
              </a:rPr>
              <a:t>қ</a:t>
            </a:r>
            <a:r>
              <a:rPr lang="ru-RU" sz="1100" b="1" kern="1400" dirty="0">
                <a:solidFill>
                  <a:prstClr val="black"/>
                </a:solidFill>
                <a:latin typeface="Times New Roman" panose="02020603050405020304" pitchFamily="18" charset="0"/>
                <a:cs typeface="Times New Roman" panose="02020603050405020304" pitchFamily="18" charset="0"/>
              </a:rPr>
              <a:t>сан</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789481057"/>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2620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4312">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47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0.094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2741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0.548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0.588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329476"/>
            <a:ext cx="4726961"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a:t>
            </a:r>
            <a:r>
              <a:rPr lang="ru-RU" altLang="ru-RU" sz="1100" b="1" kern="1400" dirty="0">
                <a:solidFill>
                  <a:prstClr val="black"/>
                </a:solidFill>
                <a:latin typeface="Times New Roman" panose="02020603050405020304" pitchFamily="18" charset="0"/>
                <a:cs typeface="Times New Roman" panose="02020603050405020304" pitchFamily="18" charset="0"/>
              </a:rPr>
              <a:t>01</a:t>
            </a:r>
            <a:r>
              <a:rPr lang="ru-RU" sz="1100" b="1" kern="1400" dirty="0">
                <a:latin typeface="Times New Roman" panose="02020603050405020304" pitchFamily="18" charset="0"/>
                <a:cs typeface="Times New Roman" panose="02020603050405020304" pitchFamily="18" charset="0"/>
              </a:rPr>
              <a:t> </a:t>
            </a:r>
            <a:r>
              <a:rPr lang="ru-RU" sz="1100" b="1" dirty="0" err="1">
                <a:latin typeface="Times New Roman" panose="02020603050405020304" pitchFamily="18" charset="0"/>
                <a:cs typeface="Times New Roman" panose="02020603050405020304" pitchFamily="18" charset="0"/>
              </a:rPr>
              <a:t>қантар</a:t>
            </a:r>
            <a:r>
              <a:rPr lang="ru-RU" sz="1100" b="1" kern="1400" dirty="0" err="1">
                <a:latin typeface="Times New Roman" panose="02020603050405020304" pitchFamily="18" charset="0"/>
                <a:cs typeface="Times New Roman" panose="02020603050405020304" pitchFamily="18" charset="0"/>
              </a:rPr>
              <a:t>ға</a:t>
            </a:r>
            <a:r>
              <a:rPr lang="ru-RU" sz="1100" b="1" kern="1400"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latin typeface="Times New Roman" panose="02020603050405020304" pitchFamily="18" charset="0"/>
                <a:cs typeface="Times New Roman" panose="02020603050405020304" pitchFamily="18" charset="0"/>
              </a:rPr>
              <a:t>31 </a:t>
            </a:r>
            <a:r>
              <a:rPr lang="ru-RU" sz="1100" b="1" kern="1400" dirty="0">
                <a:latin typeface="Times New Roman" panose="02020603050405020304" pitchFamily="18" charset="0"/>
                <a:cs typeface="Times New Roman" panose="02020603050405020304" pitchFamily="18" charset="0"/>
              </a:rPr>
              <a:t>желтоқсан</a:t>
            </a:r>
            <a:r>
              <a:rPr lang="ru-RU" sz="1100" b="1" dirty="0">
                <a:latin typeface="Times New Roman" panose="02020603050405020304" pitchFamily="18" charset="0"/>
                <a:cs typeface="Times New Roman" panose="02020603050405020304" pitchFamily="18" charset="0"/>
              </a:rPr>
              <a:t>  с. 20-ден 01 қантар 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Көшпелі бұлтты</a:t>
            </a:r>
            <a:r>
              <a:rPr lang="kk-KZ" sz="1100" dirty="0">
                <a:latin typeface="Times New Roman" panose="02020603050405020304" pitchFamily="18" charset="0"/>
                <a:cs typeface="Times New Roman" panose="02020603050405020304" pitchFamily="18" charset="0"/>
              </a:rPr>
              <a:t>, </a:t>
            </a:r>
            <a:r>
              <a:rPr lang="kk-KZ" sz="1100" kern="1400">
                <a:solidFill>
                  <a:srgbClr val="000000"/>
                </a:solidFill>
                <a:latin typeface="Times New Roman" panose="02020603050405020304" pitchFamily="18" charset="0"/>
                <a:cs typeface="Times New Roman" panose="02020603050405020304" pitchFamily="18" charset="0"/>
              </a:rPr>
              <a:t>күндіз қар</a:t>
            </a:r>
            <a:r>
              <a:rPr lang="kk-KZ" sz="1100" kern="1400">
                <a:solidFill>
                  <a:srgbClr val="000000"/>
                </a:solidFill>
                <a:latin typeface="Times New Roman" panose="02020603050405020304" pitchFamily="18" charset="0"/>
                <a:ea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Оңтүстік-батыстан</a:t>
            </a:r>
            <a:r>
              <a:rPr lang="kk-KZ" sz="1100" dirty="0">
                <a:latin typeface="Times New Roman" panose="02020603050405020304" pitchFamily="18" charset="0"/>
                <a:cs typeface="Times New Roman" panose="02020603050405020304" pitchFamily="18" charset="0"/>
              </a:rPr>
              <a:t> жел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соғады, күші 9-14 м/с. Ауа температурасы </a:t>
            </a:r>
            <a:r>
              <a:rPr lang="kk-KZ" sz="1100" kern="1400" dirty="0">
                <a:solidFill>
                  <a:srgbClr val="000000"/>
                </a:solidFill>
                <a:latin typeface="Times New Roman" panose="02020603050405020304" pitchFamily="18" charset="0"/>
                <a:ea typeface="Times New Roman" panose="02020603050405020304" pitchFamily="18" charset="0"/>
              </a:rPr>
              <a:t>түнде 11-13, күндіз 4-6 аяз.</a:t>
            </a:r>
          </a:p>
          <a:p>
            <a:pPr algn="ctr"/>
            <a:r>
              <a:rPr lang="ru-RU" sz="1100" b="1" kern="1400" dirty="0">
                <a:latin typeface="Times New Roman" panose="02020603050405020304" pitchFamily="18" charset="0"/>
                <a:cs typeface="Times New Roman" panose="02020603050405020304" pitchFamily="18" charset="0"/>
              </a:rPr>
              <a:t>02 </a:t>
            </a:r>
            <a:r>
              <a:rPr lang="kk-KZ" sz="1100" b="1" kern="1400" dirty="0">
                <a:latin typeface="Times New Roman" panose="02020603050405020304" pitchFamily="18" charset="0"/>
                <a:cs typeface="Times New Roman" panose="02020603050405020304" pitchFamily="18" charset="0"/>
              </a:rPr>
              <a:t>қантар</a:t>
            </a:r>
            <a:r>
              <a:rPr lang="ru-RU" sz="1100" b="1" kern="1400" dirty="0">
                <a:latin typeface="Times New Roman" panose="02020603050405020304" pitchFamily="18" charset="0"/>
                <a:cs typeface="Times New Roman" panose="02020603050405020304" pitchFamily="18" charset="0"/>
              </a:rPr>
              <a:t>ға </a:t>
            </a:r>
            <a:r>
              <a:rPr lang="ru-RU" sz="1100" b="1" dirty="0">
                <a:latin typeface="Times New Roman" panose="02020603050405020304" pitchFamily="18" charset="0"/>
                <a:cs typeface="Times New Roman" panose="02020603050405020304" pitchFamily="18" charset="0"/>
              </a:rPr>
              <a:t>2024 ж. </a:t>
            </a:r>
          </a:p>
          <a:p>
            <a:pPr algn="ctr"/>
            <a:r>
              <a:rPr lang="ru-RU" sz="1100" b="1" dirty="0">
                <a:latin typeface="Times New Roman" panose="02020603050405020304" pitchFamily="18" charset="0"/>
                <a:cs typeface="Times New Roman" panose="02020603050405020304" pitchFamily="18" charset="0"/>
              </a:rPr>
              <a:t>01 қантар с. 20-ден 02 қантар с. 08-ға дейін </a:t>
            </a:r>
          </a:p>
          <a:p>
            <a:pPr algn="just"/>
            <a:r>
              <a:rPr lang="kk-KZ" sz="11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Бұлтты</a:t>
            </a:r>
            <a:r>
              <a:rPr lang="kk-KZ" sz="1100" dirty="0">
                <a:latin typeface="Times New Roman" panose="02020603050405020304" pitchFamily="18" charset="0"/>
                <a:cs typeface="Times New Roman" panose="02020603050405020304" pitchFamily="18" charset="0"/>
              </a:rPr>
              <a:t>, </a:t>
            </a:r>
            <a:r>
              <a:rPr lang="ru-RU" sz="1100" kern="1400" dirty="0">
                <a:solidFill>
                  <a:srgbClr val="000000"/>
                </a:solidFill>
                <a:latin typeface="Times New Roman" panose="02020603050405020304" pitchFamily="18" charset="0"/>
                <a:cs typeface="Times New Roman" panose="02020603050405020304" pitchFamily="18" charset="0"/>
              </a:rPr>
              <a:t>қар, бұрқасын, көктайғақ, тұман. Оңтүстік-батыстан жел соғады, күші 9-14 екпіні 15-20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7-9 аяз</a:t>
            </a:r>
            <a:r>
              <a:rPr lang="kk-KZ" sz="1100" dirty="0">
                <a:latin typeface="Times New Roman" panose="02020603050405020304" pitchFamily="18" charset="0"/>
                <a:cs typeface="Times New Roman" panose="02020603050405020304" pitchFamily="18" charset="0"/>
              </a:rPr>
              <a:t>.</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07419" cy="9387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01 </a:t>
            </a:r>
            <a:r>
              <a:rPr lang="ru-RU" sz="1100" dirty="0" err="1">
                <a:solidFill>
                  <a:schemeClr val="tx1"/>
                </a:solidFill>
                <a:latin typeface="Times New Roman" panose="02020603050405020304" pitchFamily="18" charset="0"/>
                <a:cs typeface="Times New Roman" panose="02020603050405020304" pitchFamily="18" charset="0"/>
              </a:rPr>
              <a:t>қантарда</a:t>
            </a:r>
            <a:r>
              <a:rPr lang="ru-RU" sz="1100" dirty="0">
                <a:solidFill>
                  <a:schemeClr val="tx1"/>
                </a:solidFill>
                <a:latin typeface="Times New Roman" panose="02020603050405020304" pitchFamily="18" charset="0"/>
                <a:cs typeface="Times New Roman" panose="02020603050405020304" pitchFamily="18" charset="0"/>
              </a:rPr>
              <a:t>, түнде 02 </a:t>
            </a:r>
            <a:r>
              <a:rPr lang="ru-RU" sz="1100" dirty="0" err="1">
                <a:solidFill>
                  <a:schemeClr val="tx1"/>
                </a:solidFill>
                <a:latin typeface="Times New Roman" panose="02020603050405020304" pitchFamily="18" charset="0"/>
                <a:cs typeface="Times New Roman" panose="02020603050405020304" pitchFamily="18" charset="0"/>
              </a:rPr>
              <a:t>қантарда</a:t>
            </a:r>
            <a:r>
              <a:rPr lang="ru-RU" sz="1100" dirty="0">
                <a:solidFill>
                  <a:prstClr val="black"/>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rPr>
              <a:t>сейілу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a:p>
            <a:pPr lvl="0" algn="just"/>
            <a:endParaRPr lang="ru-RU" sz="1100" dirty="0">
              <a:solidFill>
                <a:srgbClr val="FF0000"/>
              </a:solidFill>
              <a:latin typeface="Times New Roman" panose="02020603050405020304" pitchFamily="18" charset="0"/>
              <a:cs typeface="Times New Roman" panose="02020603050405020304" pitchFamily="18" charset="0"/>
            </a:endParaRPr>
          </a:p>
        </p:txBody>
      </p:sp>
      <p:sp>
        <p:nvSpPr>
          <p:cNvPr id="23" name="TextBox 13">
            <a:extLst>
              <a:ext uri="{FF2B5EF4-FFF2-40B4-BE49-F238E27FC236}">
                <a16:creationId xmlns:a16="http://schemas.microsoft.com/office/drawing/2014/main" id="{73F717FE-BE75-4765-B463-422F74E9A09F}"/>
              </a:ext>
            </a:extLst>
          </p:cNvPr>
          <p:cNvSpPr txBox="1"/>
          <p:nvPr/>
        </p:nvSpPr>
        <p:spPr>
          <a:xfrm>
            <a:off x="5058836" y="2938437"/>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Головченко Е. /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245129280"/>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36048</TotalTime>
  <Words>611</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5818</cp:revision>
  <cp:lastPrinted>2023-01-16T10:13:34Z</cp:lastPrinted>
  <dcterms:created xsi:type="dcterms:W3CDTF">2018-03-27T06:03:00Z</dcterms:created>
  <dcterms:modified xsi:type="dcterms:W3CDTF">2024-12-31T07:49:42Z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