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n-lt"/>
        <a:ea typeface="+mn-ea"/>
        <a:cs typeface="+mn-cs"/>
        <a:sym typeface="Calibri"/>
      </a:defRPr>
    </a:lvl1pPr>
    <a:lvl2pPr indent="228600" defTabSz="941387" latinLnBrk="0">
      <a:defRPr sz="1200">
        <a:latin typeface="+mn-lt"/>
        <a:ea typeface="+mn-ea"/>
        <a:cs typeface="+mn-cs"/>
        <a:sym typeface="Calibri"/>
      </a:defRPr>
    </a:lvl2pPr>
    <a:lvl3pPr indent="457200" defTabSz="941387" latinLnBrk="0">
      <a:defRPr sz="1200">
        <a:latin typeface="+mn-lt"/>
        <a:ea typeface="+mn-ea"/>
        <a:cs typeface="+mn-cs"/>
        <a:sym typeface="Calibri"/>
      </a:defRPr>
    </a:lvl3pPr>
    <a:lvl4pPr indent="685800" defTabSz="941387" latinLnBrk="0">
      <a:defRPr sz="1200">
        <a:latin typeface="+mn-lt"/>
        <a:ea typeface="+mn-ea"/>
        <a:cs typeface="+mn-cs"/>
        <a:sym typeface="Calibri"/>
      </a:defRPr>
    </a:lvl4pPr>
    <a:lvl5pPr indent="914400" defTabSz="941387" latinLnBrk="0">
      <a:defRPr sz="1200">
        <a:latin typeface="+mn-lt"/>
        <a:ea typeface="+mn-ea"/>
        <a:cs typeface="+mn-cs"/>
        <a:sym typeface="Calibri"/>
      </a:defRPr>
    </a:lvl5pPr>
    <a:lvl6pPr indent="1143000" defTabSz="941387" latinLnBrk="0">
      <a:defRPr sz="1200">
        <a:latin typeface="+mn-lt"/>
        <a:ea typeface="+mn-ea"/>
        <a:cs typeface="+mn-cs"/>
        <a:sym typeface="Calibri"/>
      </a:defRPr>
    </a:lvl6pPr>
    <a:lvl7pPr indent="1371600" defTabSz="941387" latinLnBrk="0">
      <a:defRPr sz="1200">
        <a:latin typeface="+mn-lt"/>
        <a:ea typeface="+mn-ea"/>
        <a:cs typeface="+mn-cs"/>
        <a:sym typeface="Calibri"/>
      </a:defRPr>
    </a:lvl7pPr>
    <a:lvl8pPr indent="1600200" defTabSz="941387" latinLnBrk="0">
      <a:defRPr sz="1200">
        <a:latin typeface="+mn-lt"/>
        <a:ea typeface="+mn-ea"/>
        <a:cs typeface="+mn-cs"/>
        <a:sym typeface="Calibri"/>
      </a:defRPr>
    </a:lvl8pPr>
    <a:lvl9pPr indent="1828800" defTabSz="941387" latinLnBrk="0">
      <a:defRPr sz="1200">
        <a:latin typeface="+mn-lt"/>
        <a:ea typeface="+mn-ea"/>
        <a:cs typeface="+mn-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495300" y="92074"/>
            <a:ext cx="8915400" cy="150812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lstStyle/>
          <a:p>
            <a:r>
              <a:t>Title Text</a:t>
            </a:r>
          </a:p>
        </p:txBody>
      </p:sp>
      <p:sp>
        <p:nvSpPr>
          <p:cNvPr id="3" name="Body Level One…"/>
          <p:cNvSpPr txBox="1">
            <a:spLocks noGrp="1"/>
          </p:cNvSpPr>
          <p:nvPr>
            <p:ph type="body" idx="1"/>
          </p:nvPr>
        </p:nvSpPr>
        <p:spPr>
          <a:xfrm>
            <a:off x="495300" y="1600200"/>
            <a:ext cx="8915400" cy="52578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6" y="6414760"/>
            <a:ext cx="258624" cy="248305"/>
          </a:xfrm>
          <a:prstGeom prst="rect">
            <a:avLst/>
          </a:prstGeom>
          <a:ln w="12700">
            <a:miter lim="400000"/>
          </a:ln>
        </p:spPr>
        <p:txBody>
          <a:bodyPr wrap="none" lIns="45719" rIns="45719"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5pPr>
      <a:lvl6pPr marL="0" marR="0" indent="45720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6pPr>
      <a:lvl7pPr marL="0" marR="0" indent="91440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7pPr>
      <a:lvl8pPr marL="0" marR="0" indent="137160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8pPr>
      <a:lvl9pPr marL="0" marR="0" indent="182880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5pPr>
      <a:lvl6pPr marL="26924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6pPr>
      <a:lvl7pPr marL="31496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7pPr>
      <a:lvl8pPr marL="36068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8pPr>
      <a:lvl9pPr marL="40640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4572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9144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13716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18288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9" rIns="45719" anchor="ctr"/>
          <a:lstStyle/>
          <a:p>
            <a:pPr algn="ctr">
              <a:defRPr>
                <a:solidFill>
                  <a:srgbClr val="FFFFFF"/>
                </a:solidFill>
              </a:defRPr>
            </a:pPr>
            <a:endParaRPr/>
          </a:p>
        </p:txBody>
      </p:sp>
      <p:sp>
        <p:nvSpPr>
          <p:cNvPr id="21" name="Line"/>
          <p:cNvSpPr/>
          <p:nvPr/>
        </p:nvSpPr>
        <p:spPr>
          <a:xfrm>
            <a:off x="4937125" y="115887"/>
            <a:ext cx="15876" cy="6624639"/>
          </a:xfrm>
          <a:prstGeom prst="line">
            <a:avLst/>
          </a:prstGeom>
          <a:ln>
            <a:solidFill>
              <a:srgbClr val="4A7EBB"/>
            </a:solidFill>
          </a:ln>
        </p:spPr>
        <p:txBody>
          <a:bodyPr lIns="45719" rIns="45719"/>
          <a:lstStyle/>
          <a:p>
            <a:endParaRPr/>
          </a:p>
        </p:txBody>
      </p:sp>
      <p:graphicFrame>
        <p:nvGraphicFramePr>
          <p:cNvPr id="22" name="Table"/>
          <p:cNvGraphicFramePr/>
          <p:nvPr/>
        </p:nvGraphicFramePr>
        <p:xfrm>
          <a:off x="344487"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b="1" i="1">
                          <a:solidFill>
                            <a:srgbClr val="002060"/>
                          </a:solidFill>
                          <a:latin typeface="Times New Roman"/>
                          <a:ea typeface="Times New Roman"/>
                          <a:cs typeface="Times New Roman"/>
                          <a:sym typeface="Times New Roman"/>
                        </a:defRPr>
                      </a:pPr>
                      <a:r>
                        <a:t>Астана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7" y="215900"/>
            <a:ext cx="4732973" cy="68186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3784717190"/>
              </p:ext>
            </p:extLst>
          </p:nvPr>
        </p:nvGraphicFramePr>
        <p:xfrm>
          <a:off x="307975" y="2500312"/>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ru-RU" dirty="0"/>
                        <a:t>15</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dirty="0"/>
                        <a:t> 1</a:t>
                      </a:r>
                      <a:r>
                        <a:rPr lang="ru-RU" dirty="0"/>
                        <a:t>5</a:t>
                      </a:r>
                      <a:r>
                        <a:rPr dirty="0"/>
                        <a:t> </a:t>
                      </a:r>
                      <a:r>
                        <a:rPr dirty="0" err="1"/>
                        <a:t>қаңтар</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7"/>
            <a:ext cx="4710748" cy="21493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lgn="ctr">
              <a:defRPr sz="1200" b="1">
                <a:latin typeface="Times New Roman"/>
                <a:ea typeface="Times New Roman"/>
                <a:cs typeface="Times New Roman"/>
                <a:sym typeface="Times New Roman"/>
              </a:defRPr>
            </a:pPr>
            <a:r>
              <a:rPr dirty="0" err="1"/>
              <a:t>Астана</a:t>
            </a:r>
            <a:r>
              <a:rPr dirty="0"/>
              <a:t> </a:t>
            </a:r>
            <a:r>
              <a:rPr dirty="0" err="1"/>
              <a:t>қаласы</a:t>
            </a:r>
            <a:r>
              <a:rPr dirty="0"/>
              <a:t>  </a:t>
            </a:r>
            <a:r>
              <a:rPr dirty="0" err="1"/>
              <a:t>бойынша</a:t>
            </a:r>
            <a:r>
              <a:rPr dirty="0"/>
              <a:t> </a:t>
            </a:r>
            <a:r>
              <a:rPr dirty="0" err="1"/>
              <a:t>ауа-райы</a:t>
            </a:r>
            <a:r>
              <a:rPr dirty="0"/>
              <a:t> </a:t>
            </a:r>
            <a:r>
              <a:rPr dirty="0" err="1"/>
              <a:t>болжамы</a:t>
            </a:r>
            <a:r>
              <a:rPr dirty="0"/>
              <a:t> </a:t>
            </a:r>
          </a:p>
          <a:p>
            <a:pPr algn="ctr">
              <a:defRPr sz="1200" b="1">
                <a:latin typeface="Times New Roman"/>
                <a:ea typeface="Times New Roman"/>
                <a:cs typeface="Times New Roman"/>
                <a:sym typeface="Times New Roman"/>
              </a:defRPr>
            </a:pPr>
            <a:r>
              <a:rPr dirty="0"/>
              <a:t>2025 </a:t>
            </a:r>
            <a:r>
              <a:rPr dirty="0" err="1"/>
              <a:t>жылғы</a:t>
            </a:r>
            <a:r>
              <a:rPr dirty="0"/>
              <a:t> </a:t>
            </a:r>
            <a:r>
              <a:rPr lang="ru-RU" dirty="0"/>
              <a:t>16</a:t>
            </a:r>
            <a:r>
              <a:rPr dirty="0"/>
              <a:t> </a:t>
            </a:r>
            <a:r>
              <a:rPr dirty="0" err="1"/>
              <a:t>қаңтар</a:t>
            </a:r>
            <a:endParaRPr dirty="0"/>
          </a:p>
          <a:p>
            <a:pPr algn="ctr">
              <a:defRPr sz="1200" b="1">
                <a:latin typeface="Times New Roman"/>
                <a:ea typeface="Times New Roman"/>
                <a:cs typeface="Times New Roman"/>
                <a:sym typeface="Times New Roman"/>
              </a:defRPr>
            </a:pPr>
            <a:r>
              <a:rPr lang="ru-RU" dirty="0"/>
              <a:t>15</a:t>
            </a:r>
            <a:r>
              <a:rPr dirty="0"/>
              <a:t> </a:t>
            </a:r>
            <a:r>
              <a:rPr dirty="0" err="1"/>
              <a:t>қаңтар</a:t>
            </a:r>
            <a:r>
              <a:rPr dirty="0"/>
              <a:t> </a:t>
            </a:r>
            <a:r>
              <a:rPr dirty="0" err="1"/>
              <a:t>сағ</a:t>
            </a:r>
            <a:r>
              <a:rPr dirty="0"/>
              <a:t>. 20-дан </a:t>
            </a:r>
            <a:r>
              <a:rPr lang="ru-RU" dirty="0"/>
              <a:t>16</a:t>
            </a:r>
            <a:r>
              <a:rPr dirty="0"/>
              <a:t> </a:t>
            </a:r>
            <a:r>
              <a:rPr dirty="0" err="1"/>
              <a:t>қаңтар</a:t>
            </a:r>
            <a:r>
              <a:rPr dirty="0"/>
              <a:t> </a:t>
            </a:r>
            <a:r>
              <a:rPr dirty="0" err="1"/>
              <a:t>сағ</a:t>
            </a:r>
            <a:r>
              <a:rPr dirty="0"/>
              <a:t>. 20-ға </a:t>
            </a:r>
            <a:r>
              <a:rPr dirty="0" err="1"/>
              <a:t>дейін</a:t>
            </a:r>
            <a:endParaRPr dirty="0"/>
          </a:p>
          <a:p>
            <a:pPr indent="180975" algn="just">
              <a:defRPr sz="1200">
                <a:latin typeface="Times New Roman"/>
                <a:ea typeface="Times New Roman"/>
                <a:cs typeface="Times New Roman"/>
                <a:sym typeface="Times New Roman"/>
              </a:defRPr>
            </a:pPr>
            <a:r>
              <a:rPr lang="kk-KZ" dirty="0"/>
              <a:t>Көшпелі б</a:t>
            </a:r>
            <a:r>
              <a:rPr dirty="0" err="1"/>
              <a:t>ұлтты</a:t>
            </a:r>
            <a:r>
              <a:rPr dirty="0"/>
              <a:t>, </a:t>
            </a:r>
            <a:r>
              <a:rPr lang="kk-KZ" dirty="0"/>
              <a:t>кей уақыттарда қар, жаяу бұрқасын</a:t>
            </a:r>
            <a:r>
              <a:rPr dirty="0"/>
              <a:t>. </a:t>
            </a:r>
            <a:r>
              <a:rPr dirty="0" err="1"/>
              <a:t>Оңтүстік</a:t>
            </a:r>
            <a:r>
              <a:rPr lang="kk-KZ" dirty="0"/>
              <a:t>, оңтүстік-батыс  бағыттардан </a:t>
            </a:r>
            <a:r>
              <a:rPr dirty="0" err="1"/>
              <a:t>жел</a:t>
            </a:r>
            <a:r>
              <a:rPr dirty="0"/>
              <a:t> </a:t>
            </a:r>
            <a:r>
              <a:rPr dirty="0" err="1"/>
              <a:t>соғады</a:t>
            </a:r>
            <a:r>
              <a:rPr lang="kk-KZ" dirty="0"/>
              <a:t>, күші 3-8, екпіні 9-14</a:t>
            </a:r>
            <a:r>
              <a:rPr dirty="0"/>
              <a:t> м/с. </a:t>
            </a:r>
            <a:r>
              <a:rPr dirty="0" err="1"/>
              <a:t>Ауаның</a:t>
            </a:r>
            <a:r>
              <a:rPr dirty="0"/>
              <a:t> </a:t>
            </a:r>
            <a:r>
              <a:rPr dirty="0" err="1"/>
              <a:t>температурасы</a:t>
            </a:r>
            <a:r>
              <a:rPr dirty="0"/>
              <a:t> </a:t>
            </a:r>
            <a:r>
              <a:rPr dirty="0" err="1"/>
              <a:t>түнде</a:t>
            </a:r>
            <a:r>
              <a:rPr dirty="0"/>
              <a:t> </a:t>
            </a:r>
            <a:r>
              <a:rPr lang="kk-KZ" dirty="0"/>
              <a:t>10-12</a:t>
            </a:r>
            <a:r>
              <a:rPr dirty="0"/>
              <a:t>, </a:t>
            </a:r>
            <a:r>
              <a:rPr dirty="0" err="1"/>
              <a:t>күндіз</a:t>
            </a:r>
            <a:r>
              <a:rPr lang="kk-KZ" dirty="0"/>
              <a:t> 8-10</a:t>
            </a:r>
            <a:r>
              <a:rPr dirty="0"/>
              <a:t> </a:t>
            </a:r>
            <a:r>
              <a:rPr dirty="0" err="1"/>
              <a:t>градус</a:t>
            </a:r>
            <a:r>
              <a:rPr dirty="0"/>
              <a:t> </a:t>
            </a:r>
            <a:r>
              <a:rPr dirty="0" err="1"/>
              <a:t>аяз</a:t>
            </a:r>
            <a:r>
              <a:rPr dirty="0"/>
              <a:t>.</a:t>
            </a:r>
          </a:p>
          <a:p>
            <a:pPr indent="180975" algn="ctr">
              <a:defRPr sz="1200" b="1">
                <a:latin typeface="Times New Roman"/>
                <a:ea typeface="Times New Roman"/>
                <a:cs typeface="Times New Roman"/>
                <a:sym typeface="Times New Roman"/>
              </a:defRPr>
            </a:pPr>
            <a:r>
              <a:rPr dirty="0"/>
              <a:t>2025 </a:t>
            </a:r>
            <a:r>
              <a:rPr dirty="0" err="1"/>
              <a:t>жылғы</a:t>
            </a:r>
            <a:r>
              <a:rPr dirty="0"/>
              <a:t> </a:t>
            </a:r>
            <a:r>
              <a:rPr lang="ru-RU" dirty="0"/>
              <a:t>17</a:t>
            </a:r>
            <a:r>
              <a:rPr dirty="0"/>
              <a:t> </a:t>
            </a:r>
            <a:r>
              <a:rPr dirty="0" err="1"/>
              <a:t>қаңтар</a:t>
            </a:r>
            <a:endParaRPr dirty="0"/>
          </a:p>
          <a:p>
            <a:pPr indent="180975" algn="ctr">
              <a:defRPr sz="1200" b="1">
                <a:latin typeface="Times New Roman"/>
                <a:ea typeface="Times New Roman"/>
                <a:cs typeface="Times New Roman"/>
                <a:sym typeface="Times New Roman"/>
              </a:defRPr>
            </a:pPr>
            <a:r>
              <a:rPr lang="ru-RU" dirty="0"/>
              <a:t>16 </a:t>
            </a:r>
            <a:r>
              <a:rPr dirty="0" err="1"/>
              <a:t>қаңтар</a:t>
            </a:r>
            <a:r>
              <a:rPr dirty="0"/>
              <a:t> </a:t>
            </a:r>
            <a:r>
              <a:rPr dirty="0" err="1"/>
              <a:t>сағ</a:t>
            </a:r>
            <a:r>
              <a:rPr dirty="0"/>
              <a:t>. 20-дан </a:t>
            </a:r>
            <a:r>
              <a:rPr lang="ru-RU" dirty="0"/>
              <a:t>17</a:t>
            </a:r>
            <a:r>
              <a:rPr dirty="0"/>
              <a:t> </a:t>
            </a:r>
            <a:r>
              <a:rPr dirty="0" err="1"/>
              <a:t>қаңтар</a:t>
            </a:r>
            <a:r>
              <a:rPr dirty="0"/>
              <a:t> </a:t>
            </a:r>
            <a:r>
              <a:rPr dirty="0" err="1"/>
              <a:t>сағ</a:t>
            </a:r>
            <a:r>
              <a:rPr dirty="0"/>
              <a:t>. 08-ге </a:t>
            </a:r>
            <a:r>
              <a:rPr dirty="0" err="1"/>
              <a:t>дейін</a:t>
            </a:r>
            <a:endParaRPr dirty="0"/>
          </a:p>
          <a:p>
            <a:pPr indent="180975" algn="just">
              <a:spcBef>
                <a:spcPts val="200"/>
              </a:spcBef>
              <a:defRPr sz="1200">
                <a:latin typeface="Times New Roman"/>
                <a:ea typeface="Times New Roman"/>
                <a:cs typeface="Times New Roman"/>
                <a:sym typeface="Times New Roman"/>
              </a:defRPr>
            </a:pPr>
            <a:r>
              <a:rPr lang="kk-KZ" dirty="0"/>
              <a:t>Көшпелі бұлтты, кей уақыттарда қар, жаяу бұрқасын. Оңтүстік-батыстан </a:t>
            </a:r>
            <a:r>
              <a:rPr dirty="0" err="1"/>
              <a:t>жел</a:t>
            </a:r>
            <a:r>
              <a:rPr dirty="0"/>
              <a:t> </a:t>
            </a:r>
            <a:r>
              <a:rPr dirty="0" err="1"/>
              <a:t>соғады</a:t>
            </a:r>
            <a:r>
              <a:rPr dirty="0"/>
              <a:t>, </a:t>
            </a:r>
            <a:r>
              <a:rPr dirty="0" err="1"/>
              <a:t>күші</a:t>
            </a:r>
            <a:r>
              <a:rPr dirty="0"/>
              <a:t> </a:t>
            </a:r>
            <a:r>
              <a:rPr lang="kk-KZ" dirty="0"/>
              <a:t>9-14, екпіні 15-18 </a:t>
            </a:r>
            <a:r>
              <a:rPr dirty="0"/>
              <a:t>м/с. </a:t>
            </a:r>
            <a:r>
              <a:rPr dirty="0" err="1"/>
              <a:t>Ауаның</a:t>
            </a:r>
            <a:r>
              <a:rPr dirty="0"/>
              <a:t> </a:t>
            </a:r>
            <a:r>
              <a:rPr dirty="0" err="1"/>
              <a:t>температурасы</a:t>
            </a:r>
            <a:r>
              <a:rPr dirty="0"/>
              <a:t> </a:t>
            </a:r>
            <a:r>
              <a:rPr lang="kk-KZ" dirty="0"/>
              <a:t>8-10</a:t>
            </a:r>
            <a:r>
              <a:rPr dirty="0"/>
              <a:t> </a:t>
            </a:r>
            <a:r>
              <a:rPr dirty="0" err="1"/>
              <a:t>градус</a:t>
            </a:r>
            <a:r>
              <a:rPr dirty="0"/>
              <a:t> </a:t>
            </a:r>
            <a:r>
              <a:rPr dirty="0" err="1"/>
              <a:t>аяз</a:t>
            </a:r>
            <a:r>
              <a:rPr dirty="0"/>
              <a:t> </a:t>
            </a:r>
            <a:r>
              <a:rPr dirty="0" err="1"/>
              <a:t>болады</a:t>
            </a:r>
            <a:r>
              <a:rPr dirty="0"/>
              <a:t>.</a:t>
            </a:r>
          </a:p>
        </p:txBody>
      </p:sp>
      <p:graphicFrame>
        <p:nvGraphicFramePr>
          <p:cNvPr id="27" name="Table"/>
          <p:cNvGraphicFramePr/>
          <p:nvPr>
            <p:extLst>
              <p:ext uri="{D42A27DB-BD31-4B8C-83A1-F6EECF244321}">
                <p14:modId xmlns:p14="http://schemas.microsoft.com/office/powerpoint/2010/main" val="1059199372"/>
              </p:ext>
            </p:extLst>
          </p:nvPr>
        </p:nvGraphicFramePr>
        <p:xfrm>
          <a:off x="5064125" y="4206875"/>
          <a:ext cx="4571999" cy="1972233"/>
        </p:xfrm>
        <a:graphic>
          <a:graphicData uri="http://schemas.openxmlformats.org/drawingml/2006/table">
            <a:tbl>
              <a:tblPr>
                <a:tableStyleId>{4C3C2611-4C71-4FC5-86AE-919BDF0F9419}</a:tableStyleId>
              </a:tblPr>
              <a:tblGrid>
                <a:gridCol w="1751012">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a:latin typeface="Times New Roman"/>
                          <a:ea typeface="Times New Roman"/>
                          <a:cs typeface="Times New Roman"/>
                          <a:sym typeface="Times New Roman"/>
                        </a:rPr>
                        <a:t>Нақты шоғырлану, мкг/м3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7">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130</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166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347</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0,7</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2450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71</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0,4</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2">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108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1,0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2"/>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2">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12 қаңтар Астана қаласының атмосфералық ауасының жай-күйі"/>
          <p:cNvSpPr txBox="1"/>
          <p:nvPr/>
        </p:nvSpPr>
        <p:spPr>
          <a:xfrm>
            <a:off x="4982845" y="3719512"/>
            <a:ext cx="4766310" cy="46596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lgn="ctr">
              <a:defRPr sz="1200" b="1">
                <a:latin typeface="Times New Roman"/>
                <a:ea typeface="Times New Roman"/>
                <a:cs typeface="Times New Roman"/>
                <a:sym typeface="Times New Roman"/>
              </a:defRPr>
            </a:pPr>
            <a:r>
              <a:rPr dirty="0"/>
              <a:t>2025 </a:t>
            </a:r>
            <a:r>
              <a:rPr dirty="0" err="1"/>
              <a:t>жылғы</a:t>
            </a:r>
            <a:r>
              <a:rPr dirty="0"/>
              <a:t> 1</a:t>
            </a:r>
            <a:r>
              <a:rPr lang="ru-RU" dirty="0"/>
              <a:t>5</a:t>
            </a:r>
            <a:r>
              <a:rPr dirty="0"/>
              <a:t> </a:t>
            </a:r>
            <a:r>
              <a:rPr dirty="0" err="1"/>
              <a:t>қаңтар</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10150" y="2397125"/>
            <a:ext cx="4679950" cy="830997"/>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indent="180975" algn="just">
              <a:defRPr sz="1200">
                <a:latin typeface="Times New Roman"/>
                <a:ea typeface="Times New Roman"/>
                <a:cs typeface="Times New Roman"/>
                <a:sym typeface="Times New Roman"/>
              </a:defRPr>
            </a:pPr>
            <a:r>
              <a:rPr dirty="0" err="1"/>
              <a:t>Метеорологиялық</a:t>
            </a:r>
            <a:r>
              <a:rPr dirty="0"/>
              <a:t> </a:t>
            </a:r>
            <a:r>
              <a:rPr dirty="0" err="1"/>
              <a:t>жағдайлар</a:t>
            </a:r>
            <a:r>
              <a:rPr dirty="0"/>
              <a:t> </a:t>
            </a:r>
            <a:r>
              <a:rPr dirty="0" err="1"/>
              <a:t>қала</a:t>
            </a:r>
            <a:r>
              <a:rPr dirty="0"/>
              <a:t> </a:t>
            </a:r>
            <a:r>
              <a:rPr dirty="0" err="1"/>
              <a:t>атмосферасында</a:t>
            </a:r>
            <a:r>
              <a:rPr dirty="0"/>
              <a:t> </a:t>
            </a:r>
            <a:r>
              <a:rPr dirty="0" err="1"/>
              <a:t>ластаушы</a:t>
            </a:r>
            <a:r>
              <a:rPr dirty="0"/>
              <a:t> </a:t>
            </a:r>
            <a:r>
              <a:rPr dirty="0" err="1"/>
              <a:t>заттардың</a:t>
            </a:r>
            <a:r>
              <a:rPr b="1" dirty="0"/>
              <a:t> </a:t>
            </a:r>
            <a:r>
              <a:rPr lang="ru-RU" b="1"/>
              <a:t>сейілуіне </a:t>
            </a:r>
            <a:r>
              <a:rPr dirty="0" err="1"/>
              <a:t>ықпал</a:t>
            </a:r>
            <a:r>
              <a:rPr dirty="0"/>
              <a:t> </a:t>
            </a:r>
            <a:r>
              <a:rPr dirty="0" err="1"/>
              <a:t>етеді</a:t>
            </a:r>
            <a:r>
              <a:rPr dirty="0"/>
              <a:t>. </a:t>
            </a:r>
          </a:p>
          <a:p>
            <a:pPr algn="just">
              <a:defRPr sz="1200">
                <a:latin typeface="Times New Roman"/>
                <a:ea typeface="Times New Roman"/>
                <a:cs typeface="Times New Roman"/>
                <a:sym typeface="Times New Roman"/>
              </a:defRPr>
            </a:pPr>
            <a:r>
              <a:rPr dirty="0"/>
              <a:t>     </a:t>
            </a:r>
            <a:r>
              <a:rPr dirty="0" err="1"/>
              <a:t>Жалпы</a:t>
            </a:r>
            <a:r>
              <a:rPr dirty="0"/>
              <a:t> </a:t>
            </a:r>
            <a:r>
              <a:rPr dirty="0" err="1"/>
              <a:t>қала</a:t>
            </a:r>
            <a:r>
              <a:rPr dirty="0"/>
              <a:t> </a:t>
            </a:r>
            <a:r>
              <a:rPr dirty="0" err="1"/>
              <a:t>бойынша</a:t>
            </a:r>
            <a:r>
              <a:rPr dirty="0"/>
              <a:t> </a:t>
            </a:r>
            <a:r>
              <a:rPr dirty="0" err="1"/>
              <a:t>ауаның</a:t>
            </a:r>
            <a:r>
              <a:rPr dirty="0"/>
              <a:t> </a:t>
            </a:r>
            <a:r>
              <a:rPr dirty="0" err="1"/>
              <a:t>ластану</a:t>
            </a:r>
            <a:r>
              <a:rPr dirty="0"/>
              <a:t> </a:t>
            </a:r>
            <a:r>
              <a:rPr dirty="0" err="1"/>
              <a:t>деңгейінің</a:t>
            </a:r>
            <a:r>
              <a:rPr dirty="0"/>
              <a:t> </a:t>
            </a:r>
            <a:r>
              <a:rPr lang="kk-KZ" b="1" dirty="0"/>
              <a:t>төмен</a:t>
            </a:r>
            <a:r>
              <a:rPr lang="ru-RU" b="1" dirty="0"/>
              <a:t> </a:t>
            </a:r>
            <a:r>
              <a:rPr dirty="0" err="1"/>
              <a:t>болуы</a:t>
            </a:r>
            <a:r>
              <a:rPr dirty="0"/>
              <a:t> </a:t>
            </a:r>
            <a:r>
              <a:rPr dirty="0" err="1"/>
              <a:t>күтілуде</a:t>
            </a:r>
            <a:r>
              <a:rPr dirty="0"/>
              <a:t>.</a:t>
            </a:r>
          </a:p>
        </p:txBody>
      </p:sp>
      <p:sp>
        <p:nvSpPr>
          <p:cNvPr id="13" name="1, 2, 3 дәрежелі ҚМЖ ескертуі жоқ">
            <a:extLst>
              <a:ext uri="{FF2B5EF4-FFF2-40B4-BE49-F238E27FC236}">
                <a16:creationId xmlns:a16="http://schemas.microsoft.com/office/drawing/2014/main" id="{BFF2EFAF-9A38-4227-A072-AA270320BC0F}"/>
              </a:ext>
            </a:extLst>
          </p:cNvPr>
          <p:cNvSpPr txBox="1"/>
          <p:nvPr/>
        </p:nvSpPr>
        <p:spPr>
          <a:xfrm>
            <a:off x="5008562" y="3405187"/>
            <a:ext cx="4714875" cy="314325"/>
          </a:xfrm>
          <a:prstGeom prst="rect">
            <a:avLst/>
          </a:prstGeom>
          <a:solidFill>
            <a:srgbClr val="FFFFFF"/>
          </a:solidFill>
          <a:ln w="38100">
            <a:solidFill>
              <a:srgbClr val="FFFFFF"/>
            </a:solidFill>
          </a:ln>
          <a:effectLst>
            <a:outerShdw blurRad="38100" dist="20000" dir="5400000" rotWithShape="0">
              <a:srgbClr val="000000">
                <a:alpha val="37998"/>
              </a:srgbClr>
            </a:outerShdw>
          </a:effectLst>
        </p:spPr>
        <p:txBody>
          <a:bodyPr lIns="45719" rIns="45719">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r>
              <a:rPr lang="ru-RU" altLang="ru-RU" sz="1200">
                <a:solidFill>
                  <a:srgbClr val="000000"/>
                </a:solidFill>
                <a:latin typeface="Times New Roman" panose="02020603050405020304" pitchFamily="18" charset="0"/>
                <a:cs typeface="Times New Roman" panose="02020603050405020304" pitchFamily="18" charset="0"/>
                <a:sym typeface="Times New Roman" panose="02020603050405020304" pitchFamily="18" charset="0"/>
              </a:rPr>
              <a:t>1, 2, 3 дәрежелі ҚМЖ ескертуі жоқ</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9" rIns="45719" anchor="ctr"/>
          <a:lstStyle/>
          <a:p>
            <a:pPr algn="ctr">
              <a:defRPr>
                <a:solidFill>
                  <a:srgbClr val="FFFFFF"/>
                </a:solidFill>
              </a:defRPr>
            </a:pPr>
            <a:endParaRPr/>
          </a:p>
        </p:txBody>
      </p:sp>
      <p:sp>
        <p:nvSpPr>
          <p:cNvPr id="33" name="Line"/>
          <p:cNvSpPr/>
          <p:nvPr/>
        </p:nvSpPr>
        <p:spPr>
          <a:xfrm>
            <a:off x="4937125" y="115887"/>
            <a:ext cx="15876" cy="6624639"/>
          </a:xfrm>
          <a:prstGeom prst="line">
            <a:avLst/>
          </a:prstGeom>
          <a:ln>
            <a:solidFill>
              <a:srgbClr val="4A7EBB"/>
            </a:solidFill>
          </a:ln>
        </p:spPr>
        <p:txBody>
          <a:bodyPr lIns="45719" rIns="45719"/>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7" y="1816100"/>
            <a:ext cx="4710748" cy="275196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0"/>
            <a:ext cx="4732973" cy="46596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3" y="4357687"/>
            <a:ext cx="4369217" cy="1197990"/>
            <a:chOff x="0" y="0"/>
            <a:chExt cx="4369216" cy="1197989"/>
          </a:xfrm>
        </p:grpSpPr>
        <p:sp>
          <p:nvSpPr>
            <p:cNvPr id="36" name="Астана қ., Мәңгілік ел даңғылы, 11/1"/>
            <p:cNvSpPr txBox="1"/>
            <p:nvPr/>
          </p:nvSpPr>
          <p:spPr>
            <a:xfrm>
              <a:off x="0" y="261044"/>
              <a:ext cx="2085539" cy="93694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tIns="45719" rIns="45719" bIns="45719"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6" y="0"/>
              <a:ext cx="4199001" cy="84696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0"/>
            <a:ext cx="4755198" cy="2257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ұяқ С. /Сагандыкова З."/>
          <p:cNvSpPr txBox="1"/>
          <p:nvPr/>
        </p:nvSpPr>
        <p:spPr>
          <a:xfrm>
            <a:off x="5072062" y="6167437"/>
            <a:ext cx="4521201" cy="307777"/>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 </a:t>
            </a:r>
            <a:r>
              <a:rPr sz="1200" dirty="0" err="1">
                <a:latin typeface="Times New Roman"/>
                <a:ea typeface="Times New Roman"/>
                <a:cs typeface="Times New Roman"/>
                <a:sym typeface="Times New Roman"/>
              </a:rPr>
              <a:t>Тұяқ</a:t>
            </a:r>
            <a:r>
              <a:rPr sz="1200" dirty="0">
                <a:latin typeface="Times New Roman"/>
                <a:ea typeface="Times New Roman"/>
                <a:cs typeface="Times New Roman"/>
                <a:sym typeface="Times New Roman"/>
              </a:rPr>
              <a:t> С. /</a:t>
            </a:r>
            <a:r>
              <a:rPr lang="kk-KZ" sz="1200" dirty="0">
                <a:latin typeface="Times New Roman"/>
                <a:ea typeface="Times New Roman"/>
                <a:cs typeface="Times New Roman"/>
                <a:sym typeface="Times New Roman"/>
              </a:rPr>
              <a:t>Кеңшілік Ы.</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6" cy="34843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0"/>
            <a:ext cx="4732973" cy="31572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4" cy="792324"/>
        </p:xfrm>
        <a:graphic>
          <a:graphicData uri="http://schemas.openxmlformats.org/drawingml/2006/table">
            <a:tbl>
              <a:tblPr>
                <a:tableStyleId>{4C3C2611-4C71-4FC5-86AE-919BDF0F9419}</a:tableStyleId>
              </a:tblPr>
              <a:tblGrid>
                <a:gridCol w="2017712">
                  <a:extLst>
                    <a:ext uri="{9D8B030D-6E8A-4147-A177-3AD203B41FA5}">
                      <a16:colId xmlns:a16="http://schemas.microsoft.com/office/drawing/2014/main" val="20000"/>
                    </a:ext>
                  </a:extLst>
                </a:gridCol>
                <a:gridCol w="2017712">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a:latin typeface="Times New Roman"/>
                          <a:ea typeface="Times New Roman"/>
                          <a:cs typeface="Times New Roman"/>
                          <a:sym typeface="Times New Roman"/>
                        </a:rPr>
                        <a:t>Гидрометеорологиялық орталық</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79-83-26, 79-83-83</a:t>
                      </a:r>
                    </a:p>
                    <a:p>
                      <a:pPr algn="l">
                        <a:defRPr sz="800">
                          <a:latin typeface="Times New Roman"/>
                          <a:ea typeface="Times New Roman"/>
                          <a:cs typeface="Times New Roman"/>
                          <a:sym typeface="Times New Roman"/>
                        </a:defRPr>
                      </a:pPr>
                      <a:r>
                        <a:t>E-mail: </a:t>
                      </a:r>
                      <a:r>
                        <a:rPr b="1" u="sng">
                          <a:solidFill>
                            <a:srgbClr val="0000FF"/>
                          </a:solidFill>
                          <a:uFill>
                            <a:solidFill>
                              <a:srgbClr val="0000FF"/>
                            </a:solidFill>
                          </a:uFill>
                          <a:hlinkClick r:id="rId2"/>
                        </a:rPr>
                        <a:t>ukpp@meteo.kz</a:t>
                      </a:r>
                      <a:r>
                        <a:rPr b="1"/>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Helvetica"/>
        <a:ea typeface="Helvetica"/>
        <a:cs typeface="Helvetica"/>
      </a:majorFont>
      <a:minorFont>
        <a:latin typeface="Calibri"/>
        <a:ea typeface="Calibri"/>
        <a:cs typeface="Calibri"/>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0000" dir="5400000" rotWithShape="0">
            <a:srgbClr val="000000">
              <a:alpha val="38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Helvetica"/>
        <a:ea typeface="Helvetica"/>
        <a:cs typeface="Helvetica"/>
      </a:majorFont>
      <a:minorFont>
        <a:latin typeface="Calibri"/>
        <a:ea typeface="Calibri"/>
        <a:cs typeface="Calibri"/>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0000" dir="5400000" rotWithShape="0">
            <a:srgbClr val="000000">
              <a:alpha val="38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66</TotalTime>
  <Words>680</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cp:lastModifiedBy>Corobor4</cp:lastModifiedBy>
  <cp:revision>21</cp:revision>
  <dcterms:modified xsi:type="dcterms:W3CDTF">2025-01-15T09:16:26Z</dcterms:modified>
</cp:coreProperties>
</file>