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6" d="100"/>
          <a:sy n="96" d="100"/>
        </p:scale>
        <p:origin x="96" y="29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38425988"/>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20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20 қаңтар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678204"/>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21 қаңтарға 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 </a:t>
            </a:r>
            <a:r>
              <a:rPr lang="ru-RU" sz="1000" b="1" dirty="0" err="1">
                <a:solidFill>
                  <a:srgbClr val="000000"/>
                </a:solidFill>
                <a:latin typeface="Times New Roman" panose="02020603050405020304" pitchFamily="18" charset="0"/>
                <a:cs typeface="Times New Roman" panose="02020603050405020304" pitchFamily="18" charset="0"/>
              </a:rPr>
              <a:t>қаңтардың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21 </a:t>
            </a:r>
            <a:r>
              <a:rPr lang="ru-RU" sz="1000" b="1" dirty="0" err="1">
                <a:solidFill>
                  <a:srgbClr val="000000"/>
                </a:solidFill>
                <a:latin typeface="Times New Roman" panose="02020603050405020304" pitchFamily="18" charset="0"/>
                <a:cs typeface="Times New Roman" panose="02020603050405020304" pitchFamily="18" charset="0"/>
              </a:rPr>
              <a:t>қаңтардың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кей уақыттарда қар жауады, жаяу бұрқасын, көктайғақ күтіледі. Жел, күші 9-14, таңертең және күндіз екпіні 15-20 </a:t>
            </a:r>
            <a:r>
              <a:rPr lang="ru-RU" sz="1300" dirty="0">
                <a:solidFill>
                  <a:prstClr val="black"/>
                </a:solidFill>
                <a:latin typeface="Times New Roman" pitchFamily="18" charset="0"/>
                <a:cs typeface="Times New Roman" pitchFamily="18" charset="0"/>
              </a:rPr>
              <a:t>м/с. </a:t>
            </a:r>
            <a:r>
              <a:rPr lang="kk-KZ" sz="1300" dirty="0">
                <a:effectLst/>
                <a:latin typeface="Times New Roman" panose="02020603050405020304" pitchFamily="18" charset="0"/>
                <a:ea typeface="Calibri" panose="020F0502020204030204" pitchFamily="34" charset="0"/>
              </a:rPr>
              <a:t>Ауа температурасы түнде 3-5, күндіз 1-3 аяз ары қарай төмендеуімен болады.</a:t>
            </a:r>
            <a:endParaRPr lang="kk-KZ" sz="1300" b="1" dirty="0">
              <a:solidFill>
                <a:srgbClr val="000000"/>
              </a:solidFill>
              <a:latin typeface="Times New Roman" panose="02020603050405020304" pitchFamily="18" charset="0"/>
              <a:cs typeface="Times New Roman" panose="02020603050405020304" pitchFamily="18" charset="0"/>
            </a:endParaRP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22 қаңтарға </a:t>
            </a:r>
            <a:r>
              <a:rPr lang="ru-RU" sz="1300" b="1" dirty="0">
                <a:solidFill>
                  <a:srgbClr val="000000"/>
                </a:solidFill>
                <a:latin typeface="Times New Roman" panose="02020603050405020304" pitchFamily="18" charset="0"/>
                <a:cs typeface="Times New Roman" panose="02020603050405020304" pitchFamily="18" charset="0"/>
              </a:rPr>
              <a:t>2025 ж</a:t>
            </a:r>
            <a:r>
              <a:rPr lang="ru-RU" sz="1000" b="1" dirty="0">
                <a:solidFill>
                  <a:srgbClr val="000000"/>
                </a:solidFill>
                <a:latin typeface="Times New Roman" panose="02020603050405020304" pitchFamily="18" charset="0"/>
                <a:cs typeface="Times New Roman" panose="02020603050405020304" pitchFamily="18" charset="0"/>
              </a:rPr>
              <a:t>.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21 </a:t>
            </a:r>
            <a:r>
              <a:rPr lang="ru-RU" sz="1000" b="1" dirty="0" err="1">
                <a:solidFill>
                  <a:srgbClr val="000000"/>
                </a:solidFill>
                <a:latin typeface="Times New Roman" panose="02020603050405020304" pitchFamily="18" charset="0"/>
                <a:cs typeface="Times New Roman" panose="02020603050405020304" pitchFamily="18" charset="0"/>
              </a:rPr>
              <a:t>қаңтардың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22 </a:t>
            </a:r>
            <a:r>
              <a:rPr lang="ru-RU" sz="1000" b="1" dirty="0" err="1">
                <a:solidFill>
                  <a:srgbClr val="000000"/>
                </a:solidFill>
                <a:latin typeface="Times New Roman" panose="02020603050405020304" pitchFamily="18" charset="0"/>
                <a:cs typeface="Times New Roman" panose="02020603050405020304" pitchFamily="18" charset="0"/>
              </a:rPr>
              <a:t>қаңтардың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кей уақыттарда қар жауады, бұрқасын күтіледі. Жел, күші </a:t>
            </a:r>
            <a:r>
              <a:rPr lang="kk-KZ" sz="1300" dirty="0">
                <a:latin typeface="Times New Roman" panose="02020603050405020304" pitchFamily="18" charset="0"/>
                <a:ea typeface="Calibri" panose="020F0502020204030204" pitchFamily="34" charset="0"/>
              </a:rPr>
              <a:t>15-20</a:t>
            </a:r>
            <a:r>
              <a:rPr lang="kk-KZ" sz="1300" dirty="0">
                <a:effectLst/>
                <a:latin typeface="Times New Roman" panose="02020603050405020304" pitchFamily="18" charset="0"/>
                <a:ea typeface="Calibri" panose="020F0502020204030204" pitchFamily="34" charset="0"/>
              </a:rPr>
              <a:t> </a:t>
            </a:r>
            <a:r>
              <a:rPr lang="ru-RU" sz="1300" dirty="0">
                <a:solidFill>
                  <a:prstClr val="black"/>
                </a:solidFill>
                <a:latin typeface="Times New Roman" pitchFamily="18" charset="0"/>
                <a:cs typeface="Times New Roman" pitchFamily="18" charset="0"/>
              </a:rPr>
              <a:t>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21-23 </a:t>
            </a:r>
            <a:r>
              <a:rPr lang="ru-RU" sz="1300" dirty="0" err="1">
                <a:solidFill>
                  <a:prstClr val="black"/>
                </a:solidFill>
                <a:latin typeface="Times New Roman" pitchFamily="18" charset="0"/>
                <a:cs typeface="Times New Roman" pitchFamily="18" charset="0"/>
              </a:rPr>
              <a:t>аяз</a:t>
            </a:r>
            <a:r>
              <a:rPr lang="ru-RU" sz="1300" dirty="0">
                <a:solidFill>
                  <a:prstClr val="black"/>
                </a:solidFill>
                <a:latin typeface="Times New Roman" pitchFamily="18" charset="0"/>
                <a:cs typeface="Times New Roman" pitchFamily="18" charset="0"/>
              </a:rPr>
              <a:t> </a:t>
            </a:r>
            <a:r>
              <a:rPr lang="kk-KZ" sz="1300" dirty="0">
                <a:effectLst/>
                <a:latin typeface="Times New Roman" panose="02020603050405020304" pitchFamily="18" charset="0"/>
                <a:ea typeface="Calibri" panose="020F0502020204030204" pitchFamily="34" charset="0"/>
              </a:rPr>
              <a:t>ары қарай төмендеуімен болады.</a:t>
            </a:r>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300" b="1" i="1" dirty="0">
                <a:solidFill>
                  <a:schemeClr val="tx1"/>
                </a:solidFill>
                <a:latin typeface="Times New Roman" pitchFamily="18" charset="0"/>
                <a:cs typeface="Times New Roman" pitchFamily="18" charset="0"/>
                <a:sym typeface="+mn-ea"/>
              </a:rPr>
              <a:t>ыдырауына</a:t>
            </a:r>
            <a:r>
              <a:rPr lang="kk-KZ" altLang="en-US" sz="1300" i="1" dirty="0">
                <a:solidFill>
                  <a:schemeClr val="tx1"/>
                </a:solidFill>
                <a:latin typeface="Times New Roman" pitchFamily="18" charset="0"/>
                <a:cs typeface="Times New Roman" pitchFamily="18" charset="0"/>
                <a:sym typeface="+mn-ea"/>
              </a:rPr>
              <a:t> 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altLang="en-US" sz="13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300" b="1" i="1" dirty="0">
                <a:solidFill>
                  <a:schemeClr val="tx1"/>
                </a:solidFill>
                <a:latin typeface="Times New Roman" pitchFamily="18" charset="0"/>
                <a:cs typeface="Times New Roman" pitchFamily="18" charset="0"/>
                <a:sym typeface="+mn-ea"/>
              </a:rPr>
              <a:t>төмен</a:t>
            </a:r>
            <a:r>
              <a:rPr lang="kk-KZ" altLang="en-US" sz="1300" i="1" dirty="0">
                <a:solidFill>
                  <a:schemeClr val="tx1"/>
                </a:solidFill>
                <a:latin typeface="Times New Roman" pitchFamily="18" charset="0"/>
                <a:cs typeface="Times New Roman" pitchFamily="18" charset="0"/>
                <a:sym typeface="+mn-ea"/>
              </a:rPr>
              <a:t> болады деп күтілуде.</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2024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20 </a:t>
            </a:r>
            <a:r>
              <a:rPr lang="ru-RU" altLang="ru-RU" sz="1100" b="1" dirty="0" err="1">
                <a:latin typeface="Times New Roman" panose="02020603050405020304" pitchFamily="18" charset="0"/>
                <a:cs typeface="Times New Roman" panose="02020603050405020304" pitchFamily="18" charset="0"/>
              </a:rPr>
              <a:t>қаңтардың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Көкшетау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қаласының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79685527"/>
              </p:ext>
            </p:extLst>
          </p:nvPr>
        </p:nvGraphicFramePr>
        <p:xfrm>
          <a:off x="4983528" y="4414660"/>
          <a:ext cx="4667576" cy="1889724"/>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8249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9</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0.056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0.042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374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0.075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83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0.176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0.026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17806</TotalTime>
  <Words>593</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3396</cp:revision>
  <cp:lastPrinted>2021-07-01T07:38:07Z</cp:lastPrinted>
  <dcterms:created xsi:type="dcterms:W3CDTF">2018-03-27T06:03:00Z</dcterms:created>
  <dcterms:modified xsi:type="dcterms:W3CDTF">2025-01-20T06:58:20Z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