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6" d="100"/>
          <a:sy n="116" d="100"/>
        </p:scale>
        <p:origin x="2184" y="7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83860926"/>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048</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17 ақпан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53000" y="46075"/>
            <a:ext cx="4843496"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altLang="ru-RU" sz="1200" b="1" dirty="0">
                <a:latin typeface="Times New Roman" pitchFamily="18" charset="0"/>
                <a:cs typeface="Times New Roman" pitchFamily="18" charset="0"/>
              </a:rPr>
              <a:t>18 ақпанға ауа-райы болжамы</a:t>
            </a:r>
            <a:endParaRPr lang="ru-RU" altLang="ru-RU" sz="1200" b="1" dirty="0">
              <a:latin typeface="Times New Roman" pitchFamily="18" charset="0"/>
              <a:cs typeface="Times New Roman" pitchFamily="18" charset="0"/>
            </a:endParaRPr>
          </a:p>
          <a:p>
            <a:pPr algn="ctr"/>
            <a:r>
              <a:rPr lang="ru-RU" altLang="ru-RU" sz="1200" b="1" dirty="0">
                <a:solidFill>
                  <a:srgbClr val="000000"/>
                </a:solidFill>
                <a:latin typeface="Times New Roman" pitchFamily="18" charset="0"/>
                <a:cs typeface="Times New Roman" pitchFamily="18" charset="0"/>
              </a:rPr>
              <a:t>2025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17 </a:t>
            </a:r>
            <a:r>
              <a:rPr lang="ru-RU" altLang="ru-RU" sz="1200" b="1" dirty="0" err="1">
                <a:solidFill>
                  <a:srgbClr val="000000"/>
                </a:solidFill>
                <a:latin typeface="Times New Roman" pitchFamily="18" charset="0"/>
                <a:cs typeface="Times New Roman" pitchFamily="18" charset="0"/>
              </a:rPr>
              <a:t>ақпан</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20-дан 18 </a:t>
            </a:r>
            <a:r>
              <a:rPr lang="ru-RU" altLang="ru-RU" sz="1200" b="1" dirty="0" err="1">
                <a:solidFill>
                  <a:srgbClr val="000000"/>
                </a:solidFill>
                <a:latin typeface="Times New Roman" pitchFamily="18" charset="0"/>
                <a:cs typeface="Times New Roman" pitchFamily="18" charset="0"/>
              </a:rPr>
              <a:t>ақпан</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a:latin typeface="Times New Roman" panose="02020603050405020304" pitchFamily="18" charset="0"/>
                <a:cs typeface="Times New Roman" panose="02020603050405020304" pitchFamily="18" charset="0"/>
              </a:rPr>
              <a:t>Бұлтты, </a:t>
            </a:r>
            <a:r>
              <a:rPr lang="ru-RU" sz="1200" dirty="0" err="1">
                <a:latin typeface="Times New Roman" panose="02020603050405020304" pitchFamily="18" charset="0"/>
                <a:cs typeface="Times New Roman" panose="02020603050405020304" pitchFamily="18" charset="0"/>
              </a:rPr>
              <a:t>жауын-шашынсыз</a:t>
            </a:r>
            <a:r>
              <a:rPr lang="kk-KZ" sz="1200" dirty="0">
                <a:latin typeface="Times New Roman" panose="02020603050405020304" pitchFamily="18" charset="0"/>
                <a:cs typeface="Times New Roman" panose="02020603050405020304" pitchFamily="18" charset="0"/>
              </a:rPr>
              <a:t>. Батыстан соғатын жел солтүстікке ауысады, күші 1-6 м/с. Ауа температурасы түнде 14-16, күндіз 9-11 градус аяз болады.</a:t>
            </a:r>
          </a:p>
          <a:p>
            <a:pPr algn="ctr"/>
            <a:r>
              <a:rPr lang="kk-KZ" altLang="ru-RU" sz="1200" b="1" dirty="0">
                <a:solidFill>
                  <a:srgbClr val="000000"/>
                </a:solidFill>
                <a:latin typeface="Times New Roman" pitchFamily="18" charset="0"/>
                <a:cs typeface="Times New Roman" pitchFamily="18" charset="0"/>
              </a:rPr>
              <a:t>19 ақпанда </a:t>
            </a:r>
          </a:p>
          <a:p>
            <a:pPr algn="ctr"/>
            <a:r>
              <a:rPr lang="ru-RU" sz="1200" b="1" dirty="0">
                <a:solidFill>
                  <a:srgbClr val="000000"/>
                </a:solidFill>
                <a:latin typeface="Times New Roman" pitchFamily="18" charset="0"/>
                <a:cs typeface="Times New Roman" pitchFamily="18" charset="0"/>
              </a:rPr>
              <a:t>2025 ж. 18 </a:t>
            </a:r>
            <a:r>
              <a:rPr lang="ru-RU" sz="1200" b="1" dirty="0" err="1">
                <a:solidFill>
                  <a:srgbClr val="000000"/>
                </a:solidFill>
                <a:latin typeface="Times New Roman" pitchFamily="18" charset="0"/>
                <a:cs typeface="Times New Roman" pitchFamily="18" charset="0"/>
              </a:rPr>
              <a:t>ақпан</a:t>
            </a:r>
            <a:r>
              <a:rPr lang="ru-RU" sz="1200" b="1" dirty="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19</a:t>
            </a:r>
            <a:r>
              <a:rPr lang="kk-KZ" sz="1200" b="1" dirty="0">
                <a:solidFill>
                  <a:srgbClr val="000000"/>
                </a:solidFill>
                <a:latin typeface="Times New Roman" pitchFamily="18" charset="0"/>
                <a:cs typeface="Times New Roman" pitchFamily="18" charset="0"/>
              </a:rPr>
              <a:t> ақпан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algn="just"/>
            <a:r>
              <a:rPr lang="kk-KZ" sz="1200" dirty="0">
                <a:latin typeface="Times New Roman" panose="02020603050405020304" pitchFamily="18" charset="0"/>
                <a:cs typeface="Times New Roman" panose="02020603050405020304" pitchFamily="18" charset="0"/>
              </a:rPr>
              <a:t>Көшпелі 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Солтүстіктен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0-5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18-20 градус </a:t>
            </a:r>
            <a:r>
              <a:rPr lang="ru-RU" sz="1200" dirty="0" err="1">
                <a:latin typeface="Times New Roman" panose="02020603050405020304" pitchFamily="18" charset="0"/>
                <a:cs typeface="Times New Roman" panose="02020603050405020304" pitchFamily="18" charset="0"/>
              </a:rPr>
              <a:t>суық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болады</a:t>
            </a:r>
            <a:r>
              <a:rPr lang="ru-RU" sz="1200" dirty="0">
                <a:latin typeface="Times New Roman" panose="02020603050405020304" pitchFamily="18" charset="0"/>
                <a:cs typeface="Times New Roman" panose="02020603050405020304" pitchFamily="18" charset="0"/>
              </a:rPr>
              <a:t>.</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251951089"/>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val="3583770891"/>
                    </a:ext>
                  </a:extLst>
                </a:gridCol>
                <a:gridCol w="1428237">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anose="02020603050405020304" pitchFamily="18" charset="0"/>
                          <a:cs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anose="02020603050405020304" pitchFamily="18" charset="0"/>
                          <a:cs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anose="02020603050405020304" pitchFamily="18" charset="0"/>
                          <a:cs typeface="Times New Roman" panose="02020603050405020304" pitchFamily="18" charset="0"/>
                        </a:rPr>
                        <a:t>812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anose="02020603050405020304" pitchFamily="18" charset="0"/>
                          <a:cs typeface="Times New Roman" panose="02020603050405020304" pitchFamily="18" charset="0"/>
                        </a:rPr>
                        <a:t>0,162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anose="02020603050405020304" pitchFamily="18" charset="0"/>
                          <a:cs typeface="Times New Roman" panose="02020603050405020304" pitchFamily="18" charset="0"/>
                        </a:rPr>
                        <a:t>62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anose="02020603050405020304" pitchFamily="18" charset="0"/>
                          <a:cs typeface="Times New Roman" panose="02020603050405020304" pitchFamily="18" charset="0"/>
                        </a:rPr>
                        <a:t>0,308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anose="02020603050405020304" pitchFamily="18" charset="0"/>
                          <a:cs typeface="Times New Roman" panose="02020603050405020304" pitchFamily="18" charset="0"/>
                        </a:rPr>
                        <a:t>260</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anose="02020603050405020304" pitchFamily="18" charset="0"/>
                          <a:cs typeface="Times New Roman" panose="02020603050405020304" pitchFamily="18" charset="0"/>
                        </a:rPr>
                        <a:t>0,650</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anose="02020603050405020304" pitchFamily="18" charset="0"/>
                          <a:cs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anose="02020603050405020304" pitchFamily="18" charset="0"/>
                          <a:cs typeface="Times New Roman" panose="02020603050405020304" pitchFamily="18" charset="0"/>
                        </a:rPr>
                        <a:t>0,788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17</a:t>
            </a:r>
            <a:r>
              <a:rPr lang="kk-KZ" altLang="ru-RU" sz="1200" b="1" dirty="0">
                <a:latin typeface="Times New Roman" panose="02020603050405020304" pitchFamily="18" charset="0"/>
                <a:cs typeface="Times New Roman" panose="02020603050405020304" pitchFamily="18" charset="0"/>
              </a:rPr>
              <a:t> ақпандағы </a:t>
            </a:r>
            <a:r>
              <a:rPr lang="ru-RU" altLang="ru-RU" sz="1200" b="1" dirty="0">
                <a:latin typeface="Times New Roman" panose="02020603050405020304" pitchFamily="18" charset="0"/>
                <a:cs typeface="Times New Roman" panose="02020603050405020304" pitchFamily="18" charset="0"/>
              </a:rPr>
              <a:t>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17294" y="2173900"/>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schemeClr val="tx1"/>
                </a:solidFill>
                <a:latin typeface="Times New Roman" panose="02020603050405020304" pitchFamily="18" charset="0"/>
                <a:cs typeface="Times New Roman" panose="02020603050405020304" pitchFamily="18" charset="0"/>
              </a:rPr>
              <a:t>2025 жылғы 18 ақпанда, 19 ақпан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жиналуына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endParaRPr lang="ru-RU" sz="1200" dirty="0">
              <a:solidFill>
                <a:schemeClr val="tx1"/>
              </a:solidFill>
              <a:latin typeface="Times New Roman" panose="02020603050405020304" pitchFamily="18" charset="0"/>
              <a:cs typeface="Times New Roman" panose="02020603050405020304" pitchFamily="18" charset="0"/>
            </a:endParaRP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dirty="0">
                <a:solidFill>
                  <a:srgbClr val="000000"/>
                </a:solidFill>
                <a:latin typeface="Times New Roman" panose="02020603050405020304" pitchFamily="18" charset="0"/>
              </a:rPr>
              <a:t>көтеріңкі</a:t>
            </a:r>
            <a:r>
              <a:rPr lang="ru-RU" altLang="en-US" sz="1200" dirty="0">
                <a:solidFill>
                  <a:srgbClr val="000000"/>
                </a:solidFill>
                <a:latin typeface="Times New Roman" panose="02020603050405020304" pitchFamily="18" charset="0"/>
              </a:rPr>
              <a:t> </a:t>
            </a:r>
            <a:r>
              <a:rPr lang="kk-KZ" sz="1200" dirty="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17294" y="32618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4511"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Тарасенко Л.И./Проненко В.В.</a:t>
            </a: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val="20000"/>
                    </a:ext>
                  </a:extLst>
                </a:gridCol>
                <a:gridCol w="3146585">
                  <a:extLst>
                    <a:ext uri="{9D8B030D-6E8A-4147-A177-3AD203B41FA5}">
                      <a16:colId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22480</TotalTime>
  <Words>618</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5335</cp:revision>
  <cp:lastPrinted>2021-07-01T07:38:07Z</cp:lastPrinted>
  <dcterms:created xsi:type="dcterms:W3CDTF">2018-03-27T06:03:00Z</dcterms:created>
  <dcterms:modified xsi:type="dcterms:W3CDTF">2025-02-17T08:31:43Z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