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1429" autoAdjust="0"/>
  </p:normalViewPr>
  <p:slideViewPr>
    <p:cSldViewPr>
      <p:cViewPr>
        <p:scale>
          <a:sx n="117" d="100"/>
          <a:sy n="117" d="100"/>
        </p:scale>
        <p:origin x="1494" y="-7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 xmlns:a16="http://schemas.microsoft.com/office/drawing/2014/main"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3208176392"/>
              </p:ext>
            </p:extLst>
          </p:nvPr>
        </p:nvGraphicFramePr>
        <p:xfrm>
          <a:off x="307975" y="2708919"/>
          <a:ext cx="4465638" cy="19980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63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04 наурыз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3316145963"/>
              </p:ext>
            </p:extLst>
          </p:nvPr>
        </p:nvGraphicFramePr>
        <p:xfrm>
          <a:off x="4953000" y="3933056"/>
          <a:ext cx="4697413" cy="2654301"/>
        </p:xfrm>
        <a:graphic>
          <a:graphicData uri="http://schemas.openxmlformats.org/drawingml/2006/table">
            <a:tbl>
              <a:tblPr firstRow="1" bandRow="1">
                <a:tableStyleId>{5C22544A-7EE6-4342-B048-85BDC9FD1C3A}</a:tableStyleId>
              </a:tblPr>
              <a:tblGrid>
                <a:gridCol w="1761130">
                  <a:extLst>
                    <a:ext uri="{9D8B030D-6E8A-4147-A177-3AD203B41FA5}">
                      <a16:colId xmlns="" xmlns:a16="http://schemas.microsoft.com/office/drawing/2014/main" val="20000"/>
                    </a:ext>
                  </a:extLst>
                </a:gridCol>
                <a:gridCol w="1488518">
                  <a:extLst>
                    <a:ext uri="{9D8B030D-6E8A-4147-A177-3AD203B41FA5}">
                      <a16:colId xmlns="" xmlns:a16="http://schemas.microsoft.com/office/drawing/2014/main" val="20001"/>
                    </a:ext>
                  </a:extLst>
                </a:gridCol>
                <a:gridCol w="1447765">
                  <a:extLst>
                    <a:ext uri="{9D8B030D-6E8A-4147-A177-3AD203B41FA5}">
                      <a16:colId xmlns="" xmlns:a16="http://schemas.microsoft.com/office/drawing/2014/main"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0"/>
                  </a:ext>
                </a:extLst>
              </a:tr>
              <a:tr h="25196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38</a:t>
                      </a: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endParaRPr lang="ru-RU" sz="1000" b="0" i="0" u="none" strike="noStrike" dirty="0" smtClean="0">
                        <a:solidFill>
                          <a:schemeClr val="tx1"/>
                        </a:solidFill>
                        <a:effectLst/>
                        <a:latin typeface="Times New Roman" pitchFamily="18" charset="0"/>
                        <a:cs typeface="Times New Roman" pitchFamily="18" charset="0"/>
                      </a:endParaRPr>
                    </a:p>
                    <a:p>
                      <a:pPr algn="ctr" fontAlgn="b"/>
                      <a:r>
                        <a:rPr lang="kk-KZ" sz="1000" b="0" i="0" u="none" strike="noStrike" dirty="0" smtClean="0">
                          <a:solidFill>
                            <a:schemeClr val="tx1"/>
                          </a:solidFill>
                          <a:effectLst/>
                          <a:latin typeface="Times New Roman" pitchFamily="18" charset="0"/>
                          <a:cs typeface="Times New Roman" pitchFamily="18" charset="0"/>
                        </a:rPr>
                        <a:t>0,235</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22</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0,073</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606</a:t>
                      </a: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0,121</a:t>
                      </a:r>
                      <a:endParaRPr lang="en-US"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14</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0,07</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28</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0,071</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effectLst/>
                          <a:latin typeface="Times New Roman" pitchFamily="18" charset="0"/>
                          <a:cs typeface="Times New Roman" pitchFamily="18" charset="0"/>
                        </a:rPr>
                        <a:t>0</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 xmlns:a16="http://schemas.microsoft.com/office/drawing/2014/main"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102" name="Прямоугольник 21"/>
          <p:cNvSpPr>
            <a:spLocks noChangeArrowheads="1"/>
          </p:cNvSpPr>
          <p:nvPr/>
        </p:nvSpPr>
        <p:spPr bwMode="auto">
          <a:xfrm>
            <a:off x="4924425" y="3453059"/>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2025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04 наурызға </a:t>
            </a: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07617" y="131763"/>
            <a:ext cx="4824536" cy="221599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150" b="1" dirty="0" smtClean="0">
                <a:latin typeface="Times New Roman" pitchFamily="18" charset="0"/>
                <a:cs typeface="Times New Roman" pitchFamily="18" charset="0"/>
              </a:rPr>
              <a:t>Атырау </a:t>
            </a:r>
            <a:r>
              <a:rPr lang="ru-RU" altLang="ru-RU" sz="1150" b="1" dirty="0" err="1">
                <a:latin typeface="Times New Roman" pitchFamily="18" charset="0"/>
                <a:cs typeface="Times New Roman" pitchFamily="18" charset="0"/>
              </a:rPr>
              <a:t>қаласы</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бойынша</a:t>
            </a:r>
            <a:r>
              <a:rPr lang="ru-RU" altLang="ru-RU" sz="1150" b="1" dirty="0">
                <a:latin typeface="Times New Roman" pitchFamily="18" charset="0"/>
                <a:cs typeface="Times New Roman" pitchFamily="18" charset="0"/>
              </a:rPr>
              <a:t> </a:t>
            </a:r>
            <a:endParaRPr lang="ru-RU" altLang="ru-RU" sz="1150" b="1" dirty="0" smtClean="0">
              <a:latin typeface="Times New Roman" pitchFamily="18" charset="0"/>
              <a:cs typeface="Times New Roman" pitchFamily="18" charset="0"/>
            </a:endParaRPr>
          </a:p>
          <a:p>
            <a:pPr algn="ctr" eaLnBrk="1" hangingPunct="1">
              <a:buFont typeface="Arial" pitchFamily="34" charset="0"/>
              <a:buNone/>
            </a:pPr>
            <a:r>
              <a:rPr lang="kk-KZ" altLang="ru-RU" sz="1150" b="1" dirty="0" smtClean="0">
                <a:latin typeface="Times New Roman" pitchFamily="18" charset="0"/>
                <a:cs typeface="Times New Roman" pitchFamily="18" charset="0"/>
              </a:rPr>
              <a:t>05 наурызға </a:t>
            </a:r>
            <a:r>
              <a:rPr lang="ru-RU" altLang="ru-RU" sz="1150" b="1" dirty="0" err="1" smtClean="0">
                <a:latin typeface="Times New Roman" pitchFamily="18" charset="0"/>
                <a:cs typeface="Times New Roman" pitchFamily="18" charset="0"/>
              </a:rPr>
              <a:t>арналған</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ауа-райы</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болжамы</a:t>
            </a:r>
            <a:r>
              <a:rPr lang="ru-RU" altLang="ru-RU" sz="1150" b="1" dirty="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  </a:t>
            </a:r>
          </a:p>
          <a:p>
            <a:pPr algn="ctr" eaLnBrk="1" hangingPunct="1">
              <a:buFont typeface="Arial" pitchFamily="34" charset="0"/>
              <a:buNone/>
            </a:pPr>
            <a:r>
              <a:rPr lang="ru-RU" altLang="ru-RU" sz="1150" b="1" dirty="0" smtClean="0">
                <a:latin typeface="Times New Roman" pitchFamily="18" charset="0"/>
                <a:cs typeface="Times New Roman" pitchFamily="18" charset="0"/>
              </a:rPr>
              <a:t>2025 </a:t>
            </a:r>
            <a:r>
              <a:rPr lang="ru-RU" altLang="ru-RU" sz="1150" b="1" dirty="0" err="1">
                <a:latin typeface="Times New Roman" pitchFamily="18" charset="0"/>
                <a:cs typeface="Times New Roman" pitchFamily="18" charset="0"/>
              </a:rPr>
              <a:t>жыл</a:t>
            </a:r>
            <a:r>
              <a:rPr lang="ru-RU" altLang="ru-RU" sz="1150" b="1" dirty="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04</a:t>
            </a:r>
            <a:r>
              <a:rPr lang="kk-KZ" altLang="ru-RU" sz="1150" b="1" dirty="0" smtClean="0">
                <a:latin typeface="Times New Roman" pitchFamily="18" charset="0"/>
                <a:cs typeface="Times New Roman" pitchFamily="18" charset="0"/>
              </a:rPr>
              <a:t> наурыз</a:t>
            </a:r>
            <a:r>
              <a:rPr lang="ru-RU" altLang="ru-RU" sz="1150" b="1" dirty="0" smtClean="0">
                <a:latin typeface="Times New Roman" pitchFamily="18" charset="0"/>
                <a:cs typeface="Times New Roman" pitchFamily="18" charset="0"/>
              </a:rPr>
              <a:t> 20 </a:t>
            </a:r>
            <a:r>
              <a:rPr lang="ru-RU" altLang="ru-RU" sz="1150" b="1" dirty="0" err="1">
                <a:latin typeface="Times New Roman" pitchFamily="18" charset="0"/>
                <a:cs typeface="Times New Roman" pitchFamily="18" charset="0"/>
              </a:rPr>
              <a:t>сағаттан</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бастап</a:t>
            </a:r>
            <a:r>
              <a:rPr lang="ru-RU" altLang="ru-RU" sz="1150" b="1" dirty="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 05 </a:t>
            </a:r>
            <a:r>
              <a:rPr lang="ru-RU" altLang="ru-RU" sz="1150" b="1" dirty="0" err="1" smtClean="0">
                <a:latin typeface="Times New Roman" pitchFamily="18" charset="0"/>
                <a:cs typeface="Times New Roman" pitchFamily="18" charset="0"/>
              </a:rPr>
              <a:t>наурыз</a:t>
            </a:r>
            <a:r>
              <a:rPr lang="ru-RU" altLang="ru-RU" sz="1150" b="1" dirty="0" smtClean="0">
                <a:latin typeface="Times New Roman" pitchFamily="18" charset="0"/>
                <a:cs typeface="Times New Roman" pitchFamily="18" charset="0"/>
              </a:rPr>
              <a:t> 20 </a:t>
            </a:r>
            <a:r>
              <a:rPr lang="ru-RU" altLang="ru-RU" sz="1150" b="1" dirty="0" err="1">
                <a:latin typeface="Times New Roman" pitchFamily="18" charset="0"/>
                <a:cs typeface="Times New Roman" pitchFamily="18" charset="0"/>
              </a:rPr>
              <a:t>сағатқа</a:t>
            </a:r>
            <a:r>
              <a:rPr lang="ru-RU" altLang="ru-RU" sz="1150" b="1" dirty="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дейін</a:t>
            </a:r>
            <a:endParaRPr lang="ru-RU" altLang="ru-RU" sz="1150" b="1" dirty="0" smtClean="0">
              <a:latin typeface="Times New Roman" pitchFamily="18" charset="0"/>
              <a:cs typeface="Times New Roman" pitchFamily="18" charset="0"/>
            </a:endParaRPr>
          </a:p>
          <a:p>
            <a:pPr algn="just" eaLnBrk="1" hangingPunct="1"/>
            <a:r>
              <a:rPr lang="kk-KZ" sz="1150" dirty="0" smtClean="0">
                <a:latin typeface="Times New Roman" pitchFamily="18" charset="0"/>
                <a:cs typeface="Times New Roman" pitchFamily="18" charset="0"/>
              </a:rPr>
              <a:t>Бұлтты</a:t>
            </a:r>
            <a:r>
              <a:rPr lang="kk-KZ" sz="1150" dirty="0">
                <a:latin typeface="Times New Roman" pitchFamily="18" charset="0"/>
                <a:cs typeface="Times New Roman" pitchFamily="18" charset="0"/>
              </a:rPr>
              <a:t>, </a:t>
            </a:r>
            <a:r>
              <a:rPr lang="kk-KZ" sz="1150" dirty="0" smtClean="0">
                <a:latin typeface="Times New Roman" pitchFamily="18" charset="0"/>
                <a:cs typeface="Times New Roman" pitchFamily="18" charset="0"/>
              </a:rPr>
              <a:t>түнде қар, жаяу бұрқасын, күндіз жауын-шашын </a:t>
            </a:r>
            <a:r>
              <a:rPr lang="en-US" sz="1150" dirty="0" smtClean="0">
                <a:latin typeface="Times New Roman" pitchFamily="18" charset="0"/>
                <a:cs typeface="Times New Roman" pitchFamily="18" charset="0"/>
              </a:rPr>
              <a:t>(</a:t>
            </a:r>
            <a:r>
              <a:rPr lang="kk-KZ" sz="1150" dirty="0" smtClean="0">
                <a:latin typeface="Times New Roman" pitchFamily="18" charset="0"/>
                <a:cs typeface="Times New Roman" pitchFamily="18" charset="0"/>
              </a:rPr>
              <a:t>жаңбыр, қар</a:t>
            </a:r>
            <a:r>
              <a:rPr lang="en-US" sz="1150" dirty="0" smtClean="0">
                <a:latin typeface="Times New Roman" pitchFamily="18" charset="0"/>
                <a:cs typeface="Times New Roman" pitchFamily="18" charset="0"/>
              </a:rPr>
              <a:t>)</a:t>
            </a:r>
            <a:r>
              <a:rPr lang="kk-KZ" sz="1150" dirty="0" smtClean="0">
                <a:latin typeface="Times New Roman" pitchFamily="18" charset="0"/>
                <a:cs typeface="Times New Roman" pitchFamily="18" charset="0"/>
              </a:rPr>
              <a:t>, жаяу бұрқасын</a:t>
            </a:r>
            <a:r>
              <a:rPr lang="en-US" sz="1150" dirty="0" smtClean="0">
                <a:latin typeface="Times New Roman" pitchFamily="18" charset="0"/>
                <a:cs typeface="Times New Roman" pitchFamily="18" charset="0"/>
              </a:rPr>
              <a:t>, </a:t>
            </a:r>
            <a:r>
              <a:rPr lang="kk-KZ" sz="1150" dirty="0" smtClean="0">
                <a:latin typeface="Times New Roman" pitchFamily="18" charset="0"/>
                <a:cs typeface="Times New Roman" pitchFamily="18" charset="0"/>
              </a:rPr>
              <a:t>көктайғақ</a:t>
            </a:r>
            <a:r>
              <a:rPr lang="en-US" sz="1150" dirty="0">
                <a:latin typeface="Times New Roman" pitchFamily="18" charset="0"/>
                <a:cs typeface="Times New Roman" pitchFamily="18" charset="0"/>
              </a:rPr>
              <a:t>.</a:t>
            </a:r>
            <a:r>
              <a:rPr lang="kk-KZ" sz="1150" smtClean="0">
                <a:latin typeface="Times New Roman" pitchFamily="18" charset="0"/>
                <a:cs typeface="Times New Roman" pitchFamily="18" charset="0"/>
              </a:rPr>
              <a:t> </a:t>
            </a:r>
            <a:r>
              <a:rPr lang="kk-KZ" sz="1150" kern="1400" smtClean="0">
                <a:latin typeface="Times New Roman"/>
                <a:ea typeface="Times New Roman"/>
              </a:rPr>
              <a:t>Оңтүстік-батыстан </a:t>
            </a:r>
            <a:r>
              <a:rPr lang="kk-KZ" sz="1150" smtClean="0">
                <a:latin typeface="Times New Roman" pitchFamily="18" charset="0"/>
                <a:cs typeface="Times New Roman" pitchFamily="18" charset="0"/>
              </a:rPr>
              <a:t>жел </a:t>
            </a:r>
            <a:r>
              <a:rPr lang="kk-KZ" sz="1150" dirty="0">
                <a:latin typeface="Times New Roman" pitchFamily="18" charset="0"/>
                <a:cs typeface="Times New Roman" pitchFamily="18" charset="0"/>
              </a:rPr>
              <a:t>соғады, күші </a:t>
            </a:r>
            <a:r>
              <a:rPr lang="en-US" sz="1150" dirty="0" smtClean="0">
                <a:latin typeface="Times New Roman" pitchFamily="18" charset="0"/>
                <a:cs typeface="Times New Roman" pitchFamily="18" charset="0"/>
              </a:rPr>
              <a:t>9-14, </a:t>
            </a:r>
            <a:r>
              <a:rPr lang="ru-RU" sz="1150" dirty="0" err="1" smtClean="0">
                <a:latin typeface="Times New Roman" pitchFamily="18" charset="0"/>
                <a:cs typeface="Times New Roman" pitchFamily="18" charset="0"/>
              </a:rPr>
              <a:t>күндіз</a:t>
            </a:r>
            <a:r>
              <a:rPr lang="ru-RU" sz="1150" dirty="0" smtClean="0">
                <a:latin typeface="Times New Roman" pitchFamily="18" charset="0"/>
                <a:cs typeface="Times New Roman" pitchFamily="18" charset="0"/>
              </a:rPr>
              <a:t> </a:t>
            </a:r>
            <a:r>
              <a:rPr lang="ru-RU" sz="1150" dirty="0" err="1" smtClean="0">
                <a:latin typeface="Times New Roman" pitchFamily="18" charset="0"/>
                <a:cs typeface="Times New Roman" pitchFamily="18" charset="0"/>
              </a:rPr>
              <a:t>екпіні</a:t>
            </a:r>
            <a:r>
              <a:rPr lang="ru-RU" sz="1150" dirty="0" smtClean="0">
                <a:latin typeface="Times New Roman" pitchFamily="18" charset="0"/>
                <a:cs typeface="Times New Roman" pitchFamily="18" charset="0"/>
              </a:rPr>
              <a:t> 15-20</a:t>
            </a:r>
            <a:r>
              <a:rPr lang="kk-KZ" sz="1150" dirty="0" smtClean="0">
                <a:latin typeface="Times New Roman" pitchFamily="18" charset="0"/>
                <a:cs typeface="Times New Roman" pitchFamily="18" charset="0"/>
              </a:rPr>
              <a:t>м/с</a:t>
            </a:r>
            <a:r>
              <a:rPr lang="kk-KZ" sz="1150" dirty="0">
                <a:latin typeface="Times New Roman" pitchFamily="18" charset="0"/>
                <a:cs typeface="Times New Roman" pitchFamily="18" charset="0"/>
              </a:rPr>
              <a:t>. Ауа температурасы түнде </a:t>
            </a:r>
            <a:r>
              <a:rPr lang="kk-KZ" sz="1150" dirty="0" smtClean="0">
                <a:latin typeface="Times New Roman" pitchFamily="18" charset="0"/>
                <a:cs typeface="Times New Roman" pitchFamily="18" charset="0"/>
              </a:rPr>
              <a:t>3-5 аяз, </a:t>
            </a:r>
            <a:r>
              <a:rPr lang="kk-KZ" sz="1150" dirty="0">
                <a:latin typeface="Times New Roman" pitchFamily="18" charset="0"/>
                <a:cs typeface="Times New Roman" pitchFamily="18" charset="0"/>
              </a:rPr>
              <a:t>күндіз </a:t>
            </a:r>
            <a:r>
              <a:rPr lang="kk-KZ" sz="1150" dirty="0" smtClean="0">
                <a:latin typeface="Times New Roman" pitchFamily="18" charset="0"/>
                <a:cs typeface="Times New Roman" pitchFamily="18" charset="0"/>
              </a:rPr>
              <a:t>1-2 жылы.</a:t>
            </a:r>
            <a:endParaRPr lang="kk-KZ" sz="1150" dirty="0" smtClean="0">
              <a:latin typeface="Times New Roman" pitchFamily="18" charset="0"/>
              <a:cs typeface="Times New Roman" pitchFamily="18" charset="0"/>
            </a:endParaRPr>
          </a:p>
          <a:p>
            <a:pPr algn="ctr" eaLnBrk="1" hangingPunct="1"/>
            <a:r>
              <a:rPr lang="ru-RU" altLang="ru-RU" sz="1150" b="1" dirty="0" smtClean="0">
                <a:latin typeface="Times New Roman" pitchFamily="18" charset="0"/>
                <a:cs typeface="Times New Roman" pitchFamily="18" charset="0"/>
              </a:rPr>
              <a:t>2025 </a:t>
            </a:r>
            <a:r>
              <a:rPr lang="ru-RU" altLang="ru-RU" sz="1150" b="1" dirty="0" err="1" smtClean="0">
                <a:latin typeface="Times New Roman" pitchFamily="18" charset="0"/>
                <a:cs typeface="Times New Roman" pitchFamily="18" charset="0"/>
              </a:rPr>
              <a:t>жыл</a:t>
            </a:r>
            <a:r>
              <a:rPr lang="ru-RU" altLang="ru-RU" sz="1150" b="1" dirty="0" smtClean="0">
                <a:latin typeface="Times New Roman" pitchFamily="18" charset="0"/>
                <a:cs typeface="Times New Roman" pitchFamily="18" charset="0"/>
              </a:rPr>
              <a:t> 05</a:t>
            </a:r>
            <a:r>
              <a:rPr lang="kk-KZ" altLang="ru-RU" sz="1150" b="1" dirty="0" smtClean="0">
                <a:latin typeface="Times New Roman" pitchFamily="18" charset="0"/>
                <a:cs typeface="Times New Roman" pitchFamily="18" charset="0"/>
              </a:rPr>
              <a:t> наурыздан </a:t>
            </a:r>
            <a:r>
              <a:rPr lang="ru-RU" altLang="ru-RU" sz="1150" b="1" dirty="0" smtClean="0">
                <a:latin typeface="Times New Roman" pitchFamily="18" charset="0"/>
                <a:cs typeface="Times New Roman" pitchFamily="18" charset="0"/>
              </a:rPr>
              <a:t>20 </a:t>
            </a:r>
            <a:r>
              <a:rPr lang="ru-RU" altLang="ru-RU" sz="1150" b="1" dirty="0" err="1" smtClean="0">
                <a:latin typeface="Times New Roman" pitchFamily="18" charset="0"/>
                <a:cs typeface="Times New Roman" pitchFamily="18" charset="0"/>
              </a:rPr>
              <a:t>сағаттан</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бастап</a:t>
            </a:r>
            <a:r>
              <a:rPr lang="ru-RU" altLang="ru-RU" sz="1150" b="1" dirty="0" smtClean="0">
                <a:latin typeface="Times New Roman" pitchFamily="18" charset="0"/>
                <a:cs typeface="Times New Roman" pitchFamily="18" charset="0"/>
              </a:rPr>
              <a:t> 06 </a:t>
            </a:r>
            <a:r>
              <a:rPr lang="ru-RU" altLang="ru-RU" sz="1150" b="1" dirty="0" err="1" smtClean="0">
                <a:latin typeface="Times New Roman" pitchFamily="18" charset="0"/>
                <a:cs typeface="Times New Roman" pitchFamily="18" charset="0"/>
              </a:rPr>
              <a:t>наурыз</a:t>
            </a:r>
            <a:r>
              <a:rPr lang="kk-KZ" altLang="ru-RU" sz="1150" b="1" dirty="0" smtClean="0">
                <a:latin typeface="Times New Roman" pitchFamily="18" charset="0"/>
                <a:cs typeface="Times New Roman" pitchFamily="18" charset="0"/>
              </a:rPr>
              <a:t> </a:t>
            </a:r>
            <a:endParaRPr lang="en-US" altLang="ru-RU" sz="1150" b="1" dirty="0" smtClean="0">
              <a:latin typeface="Times New Roman" pitchFamily="18" charset="0"/>
              <a:cs typeface="Times New Roman" pitchFamily="18" charset="0"/>
            </a:endParaRPr>
          </a:p>
          <a:p>
            <a:pPr algn="ctr" eaLnBrk="1" hangingPunct="1"/>
            <a:r>
              <a:rPr lang="ru-RU" altLang="ru-RU" sz="1150" b="1" dirty="0" smtClean="0">
                <a:latin typeface="Times New Roman" pitchFamily="18" charset="0"/>
                <a:cs typeface="Times New Roman" pitchFamily="18" charset="0"/>
              </a:rPr>
              <a:t>08 </a:t>
            </a:r>
            <a:r>
              <a:rPr lang="ru-RU" altLang="ru-RU" sz="1150" b="1" dirty="0" err="1" smtClean="0">
                <a:latin typeface="Times New Roman" pitchFamily="18" charset="0"/>
                <a:cs typeface="Times New Roman" pitchFamily="18" charset="0"/>
              </a:rPr>
              <a:t>сағатқа</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дейін</a:t>
            </a:r>
            <a:endParaRPr lang="ru-RU" altLang="ru-RU" sz="1150" b="1" dirty="0" smtClean="0">
              <a:latin typeface="Times New Roman" pitchFamily="18" charset="0"/>
              <a:cs typeface="Times New Roman" pitchFamily="18" charset="0"/>
            </a:endParaRPr>
          </a:p>
          <a:p>
            <a:pPr algn="just"/>
            <a:r>
              <a:rPr lang="kk-KZ" sz="1150" dirty="0" smtClean="0">
                <a:latin typeface="Times New Roman" pitchFamily="18" charset="0"/>
                <a:cs typeface="Times New Roman" pitchFamily="18" charset="0"/>
              </a:rPr>
              <a:t>Бұлтты, </a:t>
            </a:r>
            <a:r>
              <a:rPr lang="kk-KZ" sz="1150" dirty="0" smtClean="0">
                <a:latin typeface="Times New Roman" pitchFamily="18" charset="0"/>
                <a:cs typeface="Times New Roman" pitchFamily="18" charset="0"/>
              </a:rPr>
              <a:t>жауын-шашын</a:t>
            </a:r>
            <a:r>
              <a:rPr lang="en-US" sz="1150" dirty="0" smtClean="0">
                <a:latin typeface="Times New Roman" pitchFamily="18" charset="0"/>
                <a:cs typeface="Times New Roman" pitchFamily="18" charset="0"/>
              </a:rPr>
              <a:t> </a:t>
            </a:r>
            <a:r>
              <a:rPr lang="en-US" sz="1150" dirty="0">
                <a:latin typeface="Times New Roman" pitchFamily="18" charset="0"/>
                <a:cs typeface="Times New Roman" pitchFamily="18" charset="0"/>
              </a:rPr>
              <a:t>(</a:t>
            </a:r>
            <a:r>
              <a:rPr lang="kk-KZ" sz="1150" dirty="0">
                <a:latin typeface="Times New Roman" pitchFamily="18" charset="0"/>
                <a:cs typeface="Times New Roman" pitchFamily="18" charset="0"/>
              </a:rPr>
              <a:t>жаңбыр, қар</a:t>
            </a:r>
            <a:r>
              <a:rPr lang="en-US" sz="1150" dirty="0" smtClean="0">
                <a:latin typeface="Times New Roman" pitchFamily="18" charset="0"/>
                <a:cs typeface="Times New Roman" pitchFamily="18" charset="0"/>
              </a:rPr>
              <a:t>)</a:t>
            </a:r>
            <a:r>
              <a:rPr lang="kk-KZ" sz="1150" dirty="0" smtClean="0">
                <a:latin typeface="Times New Roman" pitchFamily="18" charset="0"/>
                <a:cs typeface="Times New Roman" pitchFamily="18" charset="0"/>
              </a:rPr>
              <a:t>, жаяу бұрқасын, көктайғақ.</a:t>
            </a:r>
            <a:r>
              <a:rPr lang="kk-KZ" sz="1150" kern="1400" dirty="0" smtClean="0">
                <a:latin typeface="Times New Roman"/>
                <a:ea typeface="Times New Roman"/>
              </a:rPr>
              <a:t> </a:t>
            </a:r>
            <a:r>
              <a:rPr lang="kk-KZ" sz="1150" kern="1400" dirty="0" smtClean="0">
                <a:latin typeface="Times New Roman"/>
                <a:ea typeface="Times New Roman"/>
              </a:rPr>
              <a:t>Оңтүстік-батыстан, </a:t>
            </a:r>
            <a:r>
              <a:rPr lang="kk-KZ" sz="1150" kern="1400" dirty="0" smtClean="0">
                <a:latin typeface="Times New Roman"/>
                <a:ea typeface="Times New Roman"/>
              </a:rPr>
              <a:t>батыстан </a:t>
            </a:r>
            <a:r>
              <a:rPr lang="kk-KZ" sz="1150" kern="1400" dirty="0" smtClean="0">
                <a:latin typeface="Times New Roman"/>
                <a:ea typeface="Times New Roman"/>
              </a:rPr>
              <a:t>жел </a:t>
            </a:r>
            <a:r>
              <a:rPr lang="kk-KZ" sz="1150" kern="1400" dirty="0">
                <a:latin typeface="Times New Roman"/>
                <a:ea typeface="Times New Roman"/>
              </a:rPr>
              <a:t>соғады, </a:t>
            </a:r>
            <a:r>
              <a:rPr lang="kk-KZ" sz="1150" kern="1400" dirty="0" smtClean="0">
                <a:latin typeface="Times New Roman"/>
                <a:ea typeface="Times New Roman"/>
              </a:rPr>
              <a:t>күші </a:t>
            </a:r>
            <a:r>
              <a:rPr lang="kk-KZ" sz="1150" kern="1400" dirty="0" smtClean="0">
                <a:latin typeface="Times New Roman"/>
                <a:ea typeface="Times New Roman"/>
              </a:rPr>
              <a:t>9-14, екпіні 15-20 </a:t>
            </a:r>
            <a:r>
              <a:rPr lang="kk-KZ" sz="1150" kern="1400" dirty="0" smtClean="0">
                <a:latin typeface="Times New Roman"/>
                <a:ea typeface="Times New Roman"/>
              </a:rPr>
              <a:t>м/с</a:t>
            </a:r>
            <a:r>
              <a:rPr lang="kk-KZ" sz="1150" kern="1400" dirty="0">
                <a:latin typeface="Times New Roman"/>
                <a:ea typeface="Times New Roman"/>
              </a:rPr>
              <a:t>. Ауа </a:t>
            </a:r>
            <a:r>
              <a:rPr lang="kk-KZ" sz="1150" kern="1400" dirty="0" smtClean="0">
                <a:latin typeface="Times New Roman"/>
                <a:ea typeface="Times New Roman"/>
              </a:rPr>
              <a:t>температурасы </a:t>
            </a:r>
            <a:r>
              <a:rPr lang="kk-KZ" sz="1150" kern="1400" dirty="0">
                <a:latin typeface="Times New Roman"/>
                <a:ea typeface="Times New Roman"/>
              </a:rPr>
              <a:t> </a:t>
            </a:r>
            <a:r>
              <a:rPr lang="kk-KZ" sz="1150" kern="1400" dirty="0" smtClean="0">
                <a:latin typeface="Times New Roman"/>
                <a:ea typeface="Times New Roman"/>
              </a:rPr>
              <a:t>1-3</a:t>
            </a:r>
            <a:r>
              <a:rPr lang="kk-KZ" sz="1150" kern="1400" dirty="0" smtClean="0">
                <a:latin typeface="Times New Roman"/>
                <a:ea typeface="Times New Roman"/>
              </a:rPr>
              <a:t> </a:t>
            </a:r>
            <a:r>
              <a:rPr lang="kk-KZ" sz="1150" kern="1400" dirty="0" smtClean="0">
                <a:latin typeface="Times New Roman"/>
                <a:ea typeface="Times New Roman"/>
              </a:rPr>
              <a:t>аяз.</a:t>
            </a:r>
            <a:endParaRPr lang="kk-KZ" sz="1150" kern="1400" dirty="0">
              <a:solidFill>
                <a:srgbClr val="000000"/>
              </a:solidFill>
              <a:latin typeface="Times New Roman"/>
              <a:ea typeface="Times New Roman"/>
            </a:endParaRPr>
          </a:p>
        </p:txBody>
      </p:sp>
      <p:sp>
        <p:nvSpPr>
          <p:cNvPr id="20" name="TextBox 13"/>
          <p:cNvSpPr txBox="1"/>
          <p:nvPr/>
        </p:nvSpPr>
        <p:spPr>
          <a:xfrm>
            <a:off x="4964112" y="3184091"/>
            <a:ext cx="4742761"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64112" y="2347527"/>
            <a:ext cx="4743056" cy="80021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150" dirty="0" err="1">
                <a:solidFill>
                  <a:schemeClr val="tx1"/>
                </a:solidFill>
                <a:latin typeface="Times New Roman" panose="02020603050405020304" pitchFamily="18" charset="0"/>
                <a:cs typeface="Times New Roman" panose="02020603050405020304" pitchFamily="18" charset="0"/>
              </a:rPr>
              <a:t>Метеорологиялық</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атмосферасында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заттардың</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b="1" dirty="0" err="1" smtClean="0">
                <a:solidFill>
                  <a:schemeClr val="tx1"/>
                </a:solidFill>
                <a:latin typeface="Times New Roman" panose="02020603050405020304" pitchFamily="18" charset="0"/>
                <a:cs typeface="Times New Roman" panose="02020603050405020304" pitchFamily="18" charset="0"/>
              </a:rPr>
              <a:t>сейілуіне</a:t>
            </a:r>
            <a:r>
              <a:rPr lang="kk-KZ" sz="1150" b="1" dirty="0" smtClean="0">
                <a:solidFill>
                  <a:schemeClr val="tx1"/>
                </a:solidFill>
                <a:latin typeface="Times New Roman" panose="02020603050405020304" pitchFamily="18" charset="0"/>
                <a:cs typeface="Times New Roman" panose="02020603050405020304" pitchFamily="18" charset="0"/>
              </a:rPr>
              <a:t> </a:t>
            </a:r>
            <a:r>
              <a:rPr lang="kk-KZ" altLang="en-US" sz="1150" dirty="0" smtClean="0">
                <a:solidFill>
                  <a:schemeClr val="tx1"/>
                </a:solidFill>
                <a:latin typeface="Times New Roman" pitchFamily="18" charset="0"/>
                <a:cs typeface="Times New Roman" pitchFamily="18" charset="0"/>
                <a:sym typeface="+mn-ea"/>
              </a:rPr>
              <a:t>ықпал </a:t>
            </a:r>
            <a:r>
              <a:rPr lang="ru-RU" sz="1150" dirty="0" err="1">
                <a:solidFill>
                  <a:schemeClr val="tx1"/>
                </a:solidFill>
                <a:latin typeface="Times New Roman" panose="02020603050405020304" pitchFamily="18" charset="0"/>
                <a:cs typeface="Times New Roman" panose="02020603050405020304" pitchFamily="18" charset="0"/>
              </a:rPr>
              <a:t>етеді</a:t>
            </a:r>
            <a:r>
              <a:rPr lang="ru-RU" sz="1150" dirty="0">
                <a:solidFill>
                  <a:schemeClr val="tx1"/>
                </a:solidFill>
                <a:latin typeface="Times New Roman" panose="02020603050405020304" pitchFamily="18" charset="0"/>
                <a:cs typeface="Times New Roman" panose="02020603050405020304" pitchFamily="18" charset="0"/>
              </a:rPr>
              <a:t>. </a:t>
            </a:r>
          </a:p>
          <a:p>
            <a:pPr algn="just">
              <a:defRPr/>
            </a:pPr>
            <a:r>
              <a:rPr lang="ru-RU" sz="1150" dirty="0" err="1">
                <a:solidFill>
                  <a:schemeClr val="tx1"/>
                </a:solidFill>
                <a:latin typeface="Times New Roman" panose="02020603050405020304" pitchFamily="18" charset="0"/>
                <a:cs typeface="Times New Roman" panose="02020603050405020304" pitchFamily="18" charset="0"/>
              </a:rPr>
              <a:t>Жалпы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sz="1150" dirty="0">
                <a:solidFill>
                  <a:schemeClr val="tx1"/>
                </a:solidFill>
                <a:latin typeface="Times New Roman" panose="02020603050405020304" pitchFamily="18" charset="0"/>
                <a:cs typeface="Times New Roman" panose="02020603050405020304" pitchFamily="18" charset="0"/>
              </a:rPr>
              <a:t>төмен </a:t>
            </a:r>
            <a:r>
              <a:rPr lang="ru-RU" sz="1150" dirty="0" err="1">
                <a:solidFill>
                  <a:schemeClr val="tx1"/>
                </a:solidFill>
                <a:latin typeface="Times New Roman" panose="02020603050405020304" pitchFamily="18" charset="0"/>
                <a:cs typeface="Times New Roman" panose="02020603050405020304" pitchFamily="18" charset="0"/>
              </a:rPr>
              <a:t>болады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cgmatyrau.him@mail.ru</a:t>
                        </a:r>
                        <a:endParaRPr lang="en-US" altLang="x-none" sz="800" dirty="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Казгулова</a:t>
            </a:r>
            <a:r>
              <a:rPr lang="ru-RU" altLang="ru-RU" sz="1200" b="1" i="1" dirty="0" smtClean="0">
                <a:solidFill>
                  <a:srgbClr val="000000"/>
                </a:solidFill>
                <a:latin typeface="Times New Roman" pitchFamily="18" charset="0"/>
                <a:cs typeface="Times New Roman" pitchFamily="18" charset="0"/>
              </a:rPr>
              <a:t> А.  </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Бейсенбаева</a:t>
            </a:r>
            <a:r>
              <a:rPr lang="ru-RU" altLang="ru-RU" sz="1200" b="1" i="1" dirty="0" smtClean="0">
                <a:solidFill>
                  <a:srgbClr val="000000"/>
                </a:solidFill>
                <a:latin typeface="Times New Roman" pitchFamily="18" charset="0"/>
                <a:cs typeface="Times New Roman" pitchFamily="18" charset="0"/>
              </a:rPr>
              <a:t> А.</a:t>
            </a:r>
            <a:endParaRPr lang="ru-RU" altLang="ru-RU" sz="1200" b="1" i="1" dirty="0">
              <a:solidFill>
                <a:srgbClr val="000000"/>
              </a:solidFill>
              <a:latin typeface="Times New Roman" pitchFamily="18" charset="0"/>
              <a:cs typeface="Times New Roman" pitchFamily="18" charset="0"/>
            </a:endParaRP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 xmlns:a16="http://schemas.microsoft.com/office/drawing/2014/main" val="20000"/>
                    </a:ext>
                  </a:extLst>
                </a:gridCol>
                <a:gridCol w="3038121">
                  <a:extLst>
                    <a:ext uri="{9D8B030D-6E8A-4147-A177-3AD203B41FA5}">
                      <a16:colId xmlns="" xmlns:a16="http://schemas.microsoft.com/office/drawing/2014/main"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 xmlns:a16="http://schemas.microsoft.com/office/drawing/2014/main" val="20000"/>
                    </a:ext>
                  </a:extLst>
                </a:gridCol>
                <a:gridCol w="3757467">
                  <a:extLst>
                    <a:ext uri="{9D8B030D-6E8A-4147-A177-3AD203B41FA5}">
                      <a16:colId xmlns="" xmlns:a16="http://schemas.microsoft.com/office/drawing/2014/main"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25902</TotalTime>
  <Words>605</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4360</cp:revision>
  <cp:lastPrinted>2023-02-06T06:57:51Z</cp:lastPrinted>
  <dcterms:created xsi:type="dcterms:W3CDTF">2018-03-27T06:03:00Z</dcterms:created>
  <dcterms:modified xsi:type="dcterms:W3CDTF">2025-03-04T07:11:45Z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